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26"/>
  </p:notesMasterIdLst>
  <p:sldIdLst>
    <p:sldId id="280" r:id="rId5"/>
    <p:sldId id="285" r:id="rId6"/>
    <p:sldId id="279" r:id="rId7"/>
    <p:sldId id="258" r:id="rId8"/>
    <p:sldId id="281" r:id="rId9"/>
    <p:sldId id="269" r:id="rId10"/>
    <p:sldId id="282" r:id="rId11"/>
    <p:sldId id="257" r:id="rId12"/>
    <p:sldId id="259" r:id="rId13"/>
    <p:sldId id="262" r:id="rId14"/>
    <p:sldId id="263" r:id="rId15"/>
    <p:sldId id="264" r:id="rId16"/>
    <p:sldId id="265" r:id="rId17"/>
    <p:sldId id="270" r:id="rId18"/>
    <p:sldId id="271" r:id="rId19"/>
    <p:sldId id="276" r:id="rId20"/>
    <p:sldId id="274" r:id="rId21"/>
    <p:sldId id="277" r:id="rId22"/>
    <p:sldId id="275" r:id="rId23"/>
    <p:sldId id="268"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9928" autoAdjust="0"/>
  </p:normalViewPr>
  <p:slideViewPr>
    <p:cSldViewPr>
      <p:cViewPr varScale="1">
        <p:scale>
          <a:sx n="58" d="100"/>
          <a:sy n="58" d="100"/>
        </p:scale>
        <p:origin x="-169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08717-8984-4E2A-B21D-CD1C9045D9F3}"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AE348-A561-4B53-8043-1D5B14784E48}" type="slidenum">
              <a:rPr lang="en-US" smtClean="0"/>
              <a:pPr/>
              <a:t>‹#›</a:t>
            </a:fld>
            <a:endParaRPr lang="en-US"/>
          </a:p>
        </p:txBody>
      </p:sp>
    </p:spTree>
    <p:extLst>
      <p:ext uri="{BB962C8B-B14F-4D97-AF65-F5344CB8AC3E}">
        <p14:creationId xmlns:p14="http://schemas.microsoft.com/office/powerpoint/2010/main" xmlns="" val="427607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4</a:t>
            </a:fld>
            <a:endParaRPr lang="en-US"/>
          </a:p>
        </p:txBody>
      </p:sp>
    </p:spTree>
    <p:extLst>
      <p:ext uri="{BB962C8B-B14F-4D97-AF65-F5344CB8AC3E}">
        <p14:creationId xmlns:p14="http://schemas.microsoft.com/office/powerpoint/2010/main" xmlns="" val="246568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হ্রস্ব দৃষ্টির ফলাফল ও প্রতিকার ব্যাখ্যা করার  চেষ্টা করা হয়েছে। এখানে শিশুদের চশমা ব্যবহারের প্রসঙ্গ উল্লেখ করে শিক্ষার্থীদের কাছ থেকে প্রশ্নোত্তর মাধ্যমে  </a:t>
            </a:r>
            <a:r>
              <a:rPr lang="bn-BD" sz="1200" dirty="0" smtClean="0">
                <a:latin typeface="NikoshBAN" pitchFamily="2" charset="0"/>
                <a:cs typeface="NikoshBAN" pitchFamily="2" charset="0"/>
              </a:rPr>
              <a:t>উত্তর</a:t>
            </a:r>
            <a:r>
              <a:rPr lang="bn-BD" sz="1200" baseline="0" dirty="0" smtClean="0">
                <a:latin typeface="NikoshBAN" pitchFamily="2" charset="0"/>
                <a:cs typeface="NikoshBAN" pitchFamily="2" charset="0"/>
              </a:rPr>
              <a:t> </a:t>
            </a:r>
            <a:r>
              <a:rPr lang="bn-BD" sz="1200" kern="1200" baseline="0" dirty="0" smtClean="0">
                <a:solidFill>
                  <a:schemeClr val="tx1"/>
                </a:solidFill>
                <a:latin typeface="+mn-lt"/>
                <a:ea typeface="+mn-ea"/>
                <a:cs typeface="+mn-cs"/>
              </a:rPr>
              <a:t>বের করে আনার চেষ্টা করলে ভালো হয়।</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13</a:t>
            </a:fld>
            <a:endParaRPr lang="en-US"/>
          </a:p>
        </p:txBody>
      </p:sp>
    </p:spTree>
    <p:extLst>
      <p:ext uri="{BB962C8B-B14F-4D97-AF65-F5344CB8AC3E}">
        <p14:creationId xmlns:p14="http://schemas.microsoft.com/office/powerpoint/2010/main" xmlns="" val="377045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এখানে দীর্ঘ দৃষ্টি কী তা প্রদর্শনের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14</a:t>
            </a:fld>
            <a:endParaRPr lang="en-US"/>
          </a:p>
        </p:txBody>
      </p:sp>
    </p:spTree>
    <p:extLst>
      <p:ext uri="{BB962C8B-B14F-4D97-AF65-F5344CB8AC3E}">
        <p14:creationId xmlns:p14="http://schemas.microsoft.com/office/powerpoint/2010/main" xmlns="" val="13493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এখানে হ্রস্ব দৃষ্টির কারণ ব্যাখ্যা করার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15</a:t>
            </a:fld>
            <a:endParaRPr lang="en-US"/>
          </a:p>
        </p:txBody>
      </p:sp>
    </p:spTree>
    <p:extLst>
      <p:ext uri="{BB962C8B-B14F-4D97-AF65-F5344CB8AC3E}">
        <p14:creationId xmlns:p14="http://schemas.microsoft.com/office/powerpoint/2010/main" xmlns="" val="219748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তৃতীয় শিখনফল অর্জনের উদ্দেশ্যে এই স্লাইডটি প্রদর্শন করা হয়েছে। এখানে দীর্ঘ দৃষ্টির ফলাফল ও প্রতিকার ব্যাখ্যা করার  চেষ্টা করা হয়েছে। এখানে বয়স্কদের চশমা ব্যবহারের প্রসঙ্গ উল্লেখ করে শিক্ষার্থীদের কাছ থেকে প্রশ্নোত্তর মাধ্যমে  </a:t>
            </a:r>
            <a:r>
              <a:rPr lang="bn-BD" sz="1200" dirty="0" smtClean="0">
                <a:latin typeface="NikoshBAN" pitchFamily="2" charset="0"/>
                <a:cs typeface="NikoshBAN" pitchFamily="2" charset="0"/>
              </a:rPr>
              <a:t>উত্তর</a:t>
            </a:r>
            <a:r>
              <a:rPr lang="bn-BD" sz="1200" baseline="0" dirty="0" smtClean="0">
                <a:latin typeface="NikoshBAN" pitchFamily="2" charset="0"/>
                <a:cs typeface="NikoshBAN" pitchFamily="2" charset="0"/>
              </a:rPr>
              <a:t> </a:t>
            </a:r>
            <a:r>
              <a:rPr lang="bn-BD" sz="1200" kern="1200" baseline="0" dirty="0" smtClean="0">
                <a:solidFill>
                  <a:schemeClr val="tx1"/>
                </a:solidFill>
                <a:latin typeface="+mn-lt"/>
                <a:ea typeface="+mn-ea"/>
                <a:cs typeface="+mn-cs"/>
              </a:rPr>
              <a:t>বের করে আনার চেষ্টা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16</a:t>
            </a:fld>
            <a:endParaRPr lang="en-US"/>
          </a:p>
        </p:txBody>
      </p:sp>
    </p:spTree>
    <p:extLst>
      <p:ext uri="{BB962C8B-B14F-4D97-AF65-F5344CB8AC3E}">
        <p14:creationId xmlns:p14="http://schemas.microsoft.com/office/powerpoint/2010/main" xmlns="" val="42802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শিখনফল অর্জন করতে সমর্থ হয়েছে কি-না তা জানার জন্য এ ধরনের দলগত কাজের ব্যবস্থা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17</a:t>
            </a:fld>
            <a:endParaRPr lang="en-US"/>
          </a:p>
        </p:txBody>
      </p:sp>
    </p:spTree>
    <p:extLst>
      <p:ext uri="{BB962C8B-B14F-4D97-AF65-F5344CB8AC3E}">
        <p14:creationId xmlns:p14="http://schemas.microsoft.com/office/powerpoint/2010/main" xmlns="" val="356685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18</a:t>
            </a:fld>
            <a:endParaRPr lang="en-US"/>
          </a:p>
        </p:txBody>
      </p:sp>
    </p:spTree>
    <p:extLst>
      <p:ext uri="{BB962C8B-B14F-4D97-AF65-F5344CB8AC3E}">
        <p14:creationId xmlns:p14="http://schemas.microsoft.com/office/powerpoint/2010/main" xmlns="" val="26282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19</a:t>
            </a:fld>
            <a:endParaRPr lang="en-US"/>
          </a:p>
        </p:txBody>
      </p:sp>
    </p:spTree>
    <p:extLst>
      <p:ext uri="{BB962C8B-B14F-4D97-AF65-F5344CB8AC3E}">
        <p14:creationId xmlns:p14="http://schemas.microsoft.com/office/powerpoint/2010/main" xmlns="" val="215617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5</a:t>
            </a:fld>
            <a:endParaRPr lang="en-US"/>
          </a:p>
        </p:txBody>
      </p:sp>
    </p:spTree>
    <p:extLst>
      <p:ext uri="{BB962C8B-B14F-4D97-AF65-F5344CB8AC3E}">
        <p14:creationId xmlns:p14="http://schemas.microsoft.com/office/powerpoint/2010/main" xmlns="" val="45749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6</a:t>
            </a:fld>
            <a:endParaRPr lang="en-US"/>
          </a:p>
        </p:txBody>
      </p:sp>
    </p:spTree>
    <p:extLst>
      <p:ext uri="{BB962C8B-B14F-4D97-AF65-F5344CB8AC3E}">
        <p14:creationId xmlns:p14="http://schemas.microsoft.com/office/powerpoint/2010/main" xmlns="" val="254840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7</a:t>
            </a:fld>
            <a:endParaRPr lang="en-US"/>
          </a:p>
        </p:txBody>
      </p:sp>
    </p:spTree>
    <p:extLst>
      <p:ext uri="{BB962C8B-B14F-4D97-AF65-F5344CB8AC3E}">
        <p14:creationId xmlns:p14="http://schemas.microsoft.com/office/powerpoint/2010/main" xmlns="" val="110466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শিক্ষার্থীদের কাছ থেকে প্রশ্নোত্তর মাধ্যমে  </a:t>
            </a:r>
            <a:r>
              <a:rPr lang="bn-BD" sz="1200" dirty="0" smtClean="0">
                <a:latin typeface="NikoshBAN" pitchFamily="2" charset="0"/>
                <a:cs typeface="NikoshBAN" pitchFamily="2" charset="0"/>
              </a:rPr>
              <a:t>স্বাভাবিক চোখ কোনো বস্তু</a:t>
            </a:r>
            <a:r>
              <a:rPr lang="en-US" sz="1200" dirty="0" smtClean="0">
                <a:latin typeface="NikoshBAN" pitchFamily="2" charset="0"/>
                <a:cs typeface="NikoshBAN" pitchFamily="2" charset="0"/>
              </a:rPr>
              <a:t> </a:t>
            </a:r>
            <a:r>
              <a:rPr lang="bn-BD" sz="1200" dirty="0" smtClean="0">
                <a:latin typeface="NikoshBAN" pitchFamily="2" charset="0"/>
                <a:cs typeface="NikoshBAN" pitchFamily="2" charset="0"/>
              </a:rPr>
              <a:t>কীভাবে-কখন  স্পষ্ট দেখতে পায়</a:t>
            </a:r>
            <a:r>
              <a:rPr lang="bn-BD" sz="1200" kern="1200" baseline="0" dirty="0" smtClean="0">
                <a:solidFill>
                  <a:schemeClr val="tx1"/>
                </a:solidFill>
                <a:latin typeface="+mn-lt"/>
                <a:ea typeface="+mn-ea"/>
                <a:cs typeface="+mn-cs"/>
              </a:rPr>
              <a:t>বের করে আনার চেষ্টা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8</a:t>
            </a:fld>
            <a:endParaRPr lang="en-US"/>
          </a:p>
        </p:txBody>
      </p:sp>
    </p:spTree>
    <p:extLst>
      <p:ext uri="{BB962C8B-B14F-4D97-AF65-F5344CB8AC3E}">
        <p14:creationId xmlns:p14="http://schemas.microsoft.com/office/powerpoint/2010/main" xmlns="" val="78081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প্রথম শিখনফল অর্জনের উদ্দেশ্যে এই স্লাইডটি প্রদর্শন করা হয়েছে। এখানে শিক্ষার্থীদের কাছ থেকে প্রশ্নোত্তর মাধ্যমে  </a:t>
            </a:r>
            <a:r>
              <a:rPr lang="bn-BD" sz="1200" dirty="0" smtClean="0">
                <a:latin typeface="NikoshBAN" pitchFamily="2" charset="0"/>
                <a:cs typeface="NikoshBAN" pitchFamily="2" charset="0"/>
              </a:rPr>
              <a:t>স্বাভাবিক চোখ কোনো   কাছের</a:t>
            </a:r>
            <a:r>
              <a:rPr lang="bn-BD" sz="1200" baseline="0" dirty="0" smtClean="0">
                <a:latin typeface="NikoshBAN" pitchFamily="2" charset="0"/>
                <a:cs typeface="NikoshBAN" pitchFamily="2" charset="0"/>
              </a:rPr>
              <a:t> ও দূরের বস্তু</a:t>
            </a:r>
            <a:r>
              <a:rPr lang="bn-BD" sz="1200" dirty="0" smtClean="0">
                <a:latin typeface="NikoshBAN" pitchFamily="2" charset="0"/>
                <a:cs typeface="NikoshBAN" pitchFamily="2" charset="0"/>
              </a:rPr>
              <a:t>স্পষ্ট দেখতে পায়</a:t>
            </a:r>
            <a:r>
              <a:rPr lang="bn-BD" sz="1200" kern="1200" baseline="0" dirty="0" smtClean="0">
                <a:solidFill>
                  <a:schemeClr val="tx1"/>
                </a:solidFill>
                <a:latin typeface="+mn-lt"/>
                <a:ea typeface="+mn-ea"/>
                <a:cs typeface="+mn-cs"/>
              </a:rPr>
              <a:t>বের করে আনার চেষ্টা করলে ভালো </a:t>
            </a:r>
            <a:r>
              <a:rPr lang="bn-BD" sz="1200" kern="1200" baseline="0" smtClean="0">
                <a:solidFill>
                  <a:schemeClr val="tx1"/>
                </a:solidFill>
                <a:latin typeface="+mn-lt"/>
                <a:ea typeface="+mn-ea"/>
                <a:cs typeface="+mn-cs"/>
              </a:rPr>
              <a:t>হয়। এখানে উল্লেখ্য যে নিকট বিন্দু অতিক্রম করে বস্তু কাছে চলে আসলে স্বাভাবিক চোখের লেন্স রেটিনার উপর বিম্ব গঠন করতে পারে না।</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9</a:t>
            </a:fld>
            <a:endParaRPr lang="en-US"/>
          </a:p>
        </p:txBody>
      </p:sp>
    </p:spTree>
    <p:extLst>
      <p:ext uri="{BB962C8B-B14F-4D97-AF65-F5344CB8AC3E}">
        <p14:creationId xmlns:p14="http://schemas.microsoft.com/office/powerpoint/2010/main" xmlns="" val="422635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 কী তা প্রদর্শনের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10</a:t>
            </a:fld>
            <a:endParaRPr lang="en-US"/>
          </a:p>
        </p:txBody>
      </p:sp>
    </p:spTree>
    <p:extLst>
      <p:ext uri="{BB962C8B-B14F-4D97-AF65-F5344CB8AC3E}">
        <p14:creationId xmlns:p14="http://schemas.microsoft.com/office/powerpoint/2010/main" xmlns="" val="254716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দৃষ্টির কারণ ব্যাখ্যা করার  চেষ্টা করা হয়েছে</a:t>
            </a:r>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11</a:t>
            </a:fld>
            <a:endParaRPr lang="en-US"/>
          </a:p>
        </p:txBody>
      </p:sp>
    </p:spTree>
    <p:extLst>
      <p:ext uri="{BB962C8B-B14F-4D97-AF65-F5344CB8AC3E}">
        <p14:creationId xmlns:p14="http://schemas.microsoft.com/office/powerpoint/2010/main" xmlns="" val="31879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আজকের</a:t>
            </a:r>
            <a:r>
              <a:rPr lang="bn-BD" sz="1200" kern="1200" baseline="0" dirty="0" smtClean="0">
                <a:solidFill>
                  <a:schemeClr val="tx1"/>
                </a:solidFill>
                <a:latin typeface="+mn-lt"/>
                <a:ea typeface="+mn-ea"/>
                <a:cs typeface="+mn-cs"/>
              </a:rPr>
              <a:t> পাঠের দ্বিতীয় শিখনফল অর্জনের উদ্দেশ্যে এই স্লাইডটি প্রদর্শন করা হয়েছে। এখানে হ্রস্ব দৃষ্টির কারণ ব্যাখ্যা করার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EDAE348-A561-4B53-8043-1D5B14784E48}" type="slidenum">
              <a:rPr lang="en-US" smtClean="0"/>
              <a:pPr/>
              <a:t>12</a:t>
            </a:fld>
            <a:endParaRPr lang="en-US"/>
          </a:p>
        </p:txBody>
      </p:sp>
    </p:spTree>
    <p:extLst>
      <p:ext uri="{BB962C8B-B14F-4D97-AF65-F5344CB8AC3E}">
        <p14:creationId xmlns:p14="http://schemas.microsoft.com/office/powerpoint/2010/main" xmlns="" val="91358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631C-2C92-4338-871A-CD6204AA499B}"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02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631C-2C92-4338-871A-CD6204AA499B}"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7F0BA-37F8-4DF4-9CB0-A2E60025F7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628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media/media1.mp4"/><Relationship Id="rId5" Type="http://schemas.openxmlformats.org/officeDocument/2006/relationships/image" Target="../media/image10.png"/><Relationship Id="rId4" Type="http://schemas.microsoft.com/office/2007/relationships/media" Target="../media/media1.mp4"/></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solidFill>
                  <a:prstClr val="white"/>
                </a:solidFill>
                <a:latin typeface="NikoshBAN" pitchFamily="2" charset="0"/>
                <a:cs typeface="NikoshBAN" pitchFamily="2" charset="0"/>
              </a:rPr>
              <a:t>এই স্লাইডটি সম্মানিত শিক্ষকবৃন্দের জন্য। </a:t>
            </a:r>
          </a:p>
          <a:p>
            <a:r>
              <a:rPr lang="bn-BD" sz="3200" dirty="0" smtClean="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solidFill>
                  <a:prstClr val="black"/>
                </a:solidFill>
                <a:latin typeface="NikoshBAN" pitchFamily="2" charset="0"/>
                <a:cs typeface="NikoshBAN" pitchFamily="2" charset="0"/>
              </a:rPr>
              <a:t>এই পাঠটি শ্রেণিকক্ষে উপস্থাপনের </a:t>
            </a:r>
            <a:r>
              <a:rPr lang="bn-BD" sz="3000" dirty="0" smtClean="0">
                <a:solidFill>
                  <a:prstClr val="black"/>
                </a:solidFill>
                <a:latin typeface="NikoshBAN" pitchFamily="2" charset="0"/>
                <a:cs typeface="NikoshBAN" pitchFamily="2" charset="0"/>
              </a:rPr>
              <a:t>জন্য </a:t>
            </a:r>
            <a:r>
              <a:rPr lang="bn-BD" sz="3000" dirty="0" smtClean="0">
                <a:solidFill>
                  <a:prstClr val="black"/>
                </a:solidFill>
                <a:latin typeface="NikoshBAN" pitchFamily="2" charset="0"/>
                <a:cs typeface="NikoshBAN" pitchFamily="2" charset="0"/>
              </a:rPr>
              <a:t>প্রয়োজনীয় পরামর্শ প্রতিটি</a:t>
            </a:r>
          </a:p>
          <a:p>
            <a:r>
              <a:rPr lang="bn-BD" sz="3000" dirty="0" smtClean="0">
                <a:solidFill>
                  <a:prstClr val="black"/>
                </a:solidFill>
                <a:latin typeface="NikoshBAN" pitchFamily="2" charset="0"/>
                <a:cs typeface="NikoshBAN" pitchFamily="2" charset="0"/>
              </a:rPr>
              <a:t>স্লাইডের নিচে অর্থাৎ </a:t>
            </a:r>
            <a:r>
              <a:rPr lang="en-US" sz="3000" dirty="0" smtClean="0">
                <a:solidFill>
                  <a:prstClr val="black"/>
                </a:solidFill>
                <a:latin typeface="NikoshBAN" pitchFamily="2" charset="0"/>
                <a:cs typeface="NikoshBAN" pitchFamily="2" charset="0"/>
              </a:rPr>
              <a:t>Slide Note </a:t>
            </a:r>
            <a:r>
              <a:rPr lang="bn-BD" sz="3000" dirty="0" smtClean="0">
                <a:solidFill>
                  <a:prstClr val="black"/>
                </a:solidFill>
                <a:latin typeface="NikoshBAN" pitchFamily="2" charset="0"/>
                <a:cs typeface="NikoshBAN" pitchFamily="2" charset="0"/>
              </a:rPr>
              <a:t>এ সংযোজন করা হয়েছে</a:t>
            </a:r>
            <a:r>
              <a:rPr lang="en-US" sz="3000" dirty="0" smtClean="0">
                <a:solidFill>
                  <a:prstClr val="black"/>
                </a:solidFill>
                <a:latin typeface="NikoshBAN" pitchFamily="2" charset="0"/>
                <a:cs typeface="NikoshBAN" pitchFamily="2" charset="0"/>
              </a:rPr>
              <a:t> </a:t>
            </a:r>
            <a:endParaRPr lang="bn-BD" sz="3000" dirty="0" smtClean="0">
              <a:solidFill>
                <a:prstClr val="black"/>
              </a:solidFill>
              <a:latin typeface="NikoshBAN" pitchFamily="2" charset="0"/>
              <a:cs typeface="NikoshBAN" pitchFamily="2" charset="0"/>
            </a:endParaRPr>
          </a:p>
          <a:p>
            <a:r>
              <a:rPr lang="bn-BD" sz="3000" dirty="0" smtClean="0">
                <a:solidFill>
                  <a:prstClr val="black"/>
                </a:solidFill>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smtClean="0">
                <a:solidFill>
                  <a:prstClr val="black"/>
                </a:solidFill>
                <a:latin typeface="NikoshBAN" pitchFamily="2" charset="0"/>
                <a:cs typeface="NikoshBAN" pitchFamily="2" charset="0"/>
              </a:rPr>
              <a:t> </a:t>
            </a:r>
            <a:r>
              <a:rPr lang="en-US" sz="3000" dirty="0" smtClean="0">
                <a:solidFill>
                  <a:prstClr val="black"/>
                </a:solidFill>
                <a:latin typeface="NikoshBAN" pitchFamily="2" charset="0"/>
                <a:cs typeface="NikoshBAN" pitchFamily="2" charset="0"/>
              </a:rPr>
              <a:t>Note </a:t>
            </a:r>
            <a:r>
              <a:rPr lang="bn-BD" sz="3000" dirty="0" smtClean="0">
                <a:solidFill>
                  <a:prstClr val="black"/>
                </a:solidFill>
                <a:latin typeface="NikoshBAN" pitchFamily="2" charset="0"/>
                <a:cs typeface="NikoshBAN" pitchFamily="2" charset="0"/>
              </a:rPr>
              <a:t>দেখে নেবেন</a:t>
            </a:r>
            <a:r>
              <a:rPr lang="en-US" sz="3000" dirty="0" smtClean="0">
                <a:solidFill>
                  <a:prstClr val="black"/>
                </a:solidFill>
                <a:latin typeface="NikoshBAN" pitchFamily="2" charset="0"/>
                <a:cs typeface="NikoshBAN" pitchFamily="2" charset="0"/>
              </a:rPr>
              <a:t> </a:t>
            </a:r>
            <a:r>
              <a:rPr lang="bn-BD" sz="3000" dirty="0" smtClean="0">
                <a:solidFill>
                  <a:prstClr val="black"/>
                </a:solidFill>
                <a:latin typeface="NikoshBAN" pitchFamily="2" charset="0"/>
                <a:cs typeface="NikoshBAN" pitchFamily="2" charset="0"/>
              </a:rPr>
              <a:t>এবং </a:t>
            </a:r>
            <a:r>
              <a:rPr lang="en-US" sz="3000" dirty="0" smtClean="0">
                <a:solidFill>
                  <a:prstClr val="black"/>
                </a:solidFill>
                <a:latin typeface="NikoshBAN" pitchFamily="2" charset="0"/>
                <a:cs typeface="NikoshBAN" pitchFamily="2" charset="0"/>
              </a:rPr>
              <a:t>F</a:t>
            </a:r>
            <a:r>
              <a:rPr lang="en-US" sz="3000" dirty="0" smtClean="0">
                <a:solidFill>
                  <a:prstClr val="black"/>
                </a:solidFill>
                <a:latin typeface="Times New Roman" pitchFamily="18" charset="0"/>
                <a:cs typeface="Times New Roman" pitchFamily="18" charset="0"/>
              </a:rPr>
              <a:t>5 </a:t>
            </a:r>
            <a:r>
              <a:rPr lang="bn-BD" sz="3000" dirty="0" smtClean="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pic>
        <p:nvPicPr>
          <p:cNvPr id="29" name="Picture 28" descr="tree_clipart.png"/>
          <p:cNvPicPr>
            <a:picLocks noChangeAspect="1"/>
          </p:cNvPicPr>
          <p:nvPr/>
        </p:nvPicPr>
        <p:blipFill>
          <a:blip r:embed="rId5" cstate="print"/>
          <a:stretch>
            <a:fillRect/>
          </a:stretch>
        </p:blipFill>
        <p:spPr>
          <a:xfrm>
            <a:off x="609600" y="3535461"/>
            <a:ext cx="762000" cy="862346"/>
          </a:xfrm>
          <a:prstGeom prst="rect">
            <a:avLst/>
          </a:prstGeom>
        </p:spPr>
      </p:pic>
      <p:sp>
        <p:nvSpPr>
          <p:cNvPr id="34" name="TextBox 33"/>
          <p:cNvSpPr txBox="1"/>
          <p:nvPr/>
        </p:nvSpPr>
        <p:spPr>
          <a:xfrm>
            <a:off x="1442433" y="1524000"/>
            <a:ext cx="2852063" cy="646331"/>
          </a:xfrm>
          <a:prstGeom prst="rect">
            <a:avLst/>
          </a:prstGeom>
          <a:solidFill>
            <a:schemeClr val="accent5">
              <a:lumMod val="40000"/>
              <a:lumOff val="6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pic>
        <p:nvPicPr>
          <p:cNvPr id="30" name="Picture 29" descr="tree_clipart.png"/>
          <p:cNvPicPr>
            <a:picLocks noChangeAspect="1"/>
          </p:cNvPicPr>
          <p:nvPr/>
        </p:nvPicPr>
        <p:blipFill>
          <a:blip r:embed="rId5" cstate="print"/>
          <a:stretch>
            <a:fillRect/>
          </a:stretch>
        </p:blipFill>
        <p:spPr>
          <a:xfrm rot="10800000">
            <a:off x="7174676" y="3710050"/>
            <a:ext cx="457200" cy="517408"/>
          </a:xfrm>
          <a:prstGeom prst="rect">
            <a:avLst/>
          </a:prstGeom>
          <a:scene3d>
            <a:camera prst="perspectiveContrastingLeftFacing"/>
            <a:lightRig rig="threePt" dir="t"/>
          </a:scene3d>
        </p:spPr>
      </p:pic>
      <p:sp>
        <p:nvSpPr>
          <p:cNvPr id="28" name="Freeform 27"/>
          <p:cNvSpPr/>
          <p:nvPr/>
        </p:nvSpPr>
        <p:spPr>
          <a:xfrm>
            <a:off x="990600" y="3593275"/>
            <a:ext cx="6390369"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45886" y="178191"/>
                </a:lnTo>
                <a:lnTo>
                  <a:pt x="5050301" y="407963"/>
                </a:lnTo>
                <a:lnTo>
                  <a:pt x="3845886"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4580286" y="3671248"/>
            <a:ext cx="3143210" cy="621322"/>
            <a:chOff x="2389496" y="5257800"/>
            <a:chExt cx="3143210" cy="621322"/>
          </a:xfrm>
        </p:grpSpPr>
        <p:sp>
          <p:nvSpPr>
            <p:cNvPr id="18" name="Rectangle 17"/>
            <p:cNvSpPr/>
            <p:nvPr/>
          </p:nvSpPr>
          <p:spPr>
            <a:xfrm flipV="1">
              <a:off x="5271448" y="54717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2667000" y="5257800"/>
              <a:ext cx="273751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9496" y="53396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sp>
        <p:nvSpPr>
          <p:cNvPr id="43" name="TextBox 42"/>
          <p:cNvSpPr txBox="1"/>
          <p:nvPr/>
        </p:nvSpPr>
        <p:spPr>
          <a:xfrm>
            <a:off x="914400" y="685800"/>
            <a:ext cx="2965877"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3200" dirty="0" smtClean="0">
                <a:latin typeface="NikoshBAN" pitchFamily="2" charset="0"/>
                <a:cs typeface="NikoshBAN" pitchFamily="2" charset="0"/>
              </a:rPr>
              <a:t>এ ধরনের ত্রুটি হ্রস্ব দৃষ্টি</a:t>
            </a:r>
            <a:endParaRPr lang="en-US" sz="3200" dirty="0">
              <a:latin typeface="NikoshBAN" pitchFamily="2" charset="0"/>
              <a:cs typeface="NikoshBAN" pitchFamily="2" charset="0"/>
            </a:endParaRPr>
          </a:p>
        </p:txBody>
      </p:sp>
      <p:cxnSp>
        <p:nvCxnSpPr>
          <p:cNvPr id="44" name="Straight Connector 43"/>
          <p:cNvCxnSpPr/>
          <p:nvPr/>
        </p:nvCxnSpPr>
        <p:spPr>
          <a:xfrm>
            <a:off x="5916304" y="8382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8382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266700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5800" y="4572000"/>
            <a:ext cx="3797835"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নিকট বিন্দুর দূরত্ব কমে গেছে</a:t>
            </a:r>
            <a:endParaRPr lang="en-US" sz="3200" dirty="0">
              <a:latin typeface="NikoshBAN" pitchFamily="2" charset="0"/>
              <a:cs typeface="NikoshBAN" pitchFamily="2" charset="0"/>
            </a:endParaRPr>
          </a:p>
        </p:txBody>
      </p:sp>
      <p:sp>
        <p:nvSpPr>
          <p:cNvPr id="41" name="TextBox 40"/>
          <p:cNvSpPr txBox="1"/>
          <p:nvPr/>
        </p:nvSpPr>
        <p:spPr>
          <a:xfrm>
            <a:off x="4648200" y="2743200"/>
            <a:ext cx="107112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25 cm</a:t>
            </a:r>
            <a:endParaRPr lang="en-US" sz="2800" dirty="0">
              <a:latin typeface="Times New Roman" pitchFamily="18" charset="0"/>
              <a:cs typeface="Times New Roman" pitchFamily="18" charset="0"/>
            </a:endParaRPr>
          </a:p>
        </p:txBody>
      </p:sp>
      <p:sp>
        <p:nvSpPr>
          <p:cNvPr id="47" name="TextBox 46"/>
          <p:cNvSpPr txBox="1"/>
          <p:nvPr/>
        </p:nvSpPr>
        <p:spPr>
          <a:xfrm>
            <a:off x="4535842" y="2057400"/>
            <a:ext cx="1354858"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2000"/>
                                        <p:tgtEl>
                                          <p:spTgt spid="28"/>
                                        </p:tgtEl>
                                      </p:cBhvr>
                                    </p:animEffect>
                                  </p:childTnLst>
                                </p:cTn>
                              </p:par>
                            </p:childTnLst>
                          </p:cTn>
                        </p:par>
                        <p:par>
                          <p:cTn id="23" fill="hold">
                            <p:stCondLst>
                              <p:cond delay="2000"/>
                            </p:stCondLst>
                            <p:childTnLst>
                              <p:par>
                                <p:cTn id="24" presetID="5" presetClass="entr" presetSubtype="10" fill="hold" nodeType="after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checkerboard(across)">
                                      <p:cBhvr>
                                        <p:cTn id="26" dur="1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nodeType="clickEffect">
                                  <p:stCondLst>
                                    <p:cond delay="0"/>
                                  </p:stCondLst>
                                  <p:childTnLst>
                                    <p:animEffect transition="out" filter="checkerboard(across)">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20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1000"/>
                                        <p:tgtEl>
                                          <p:spTgt spid="44"/>
                                        </p:tgtEl>
                                      </p:cBhvr>
                                    </p:animEffect>
                                  </p:childTnLst>
                                </p:cTn>
                              </p:par>
                              <p:par>
                                <p:cTn id="48" presetID="22" presetClass="entr" presetSubtype="1"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1000"/>
                                        <p:tgtEl>
                                          <p:spTgt spid="45"/>
                                        </p:tgtEl>
                                      </p:cBhvr>
                                    </p:animEffect>
                                  </p:childTnLst>
                                </p:cTn>
                              </p:par>
                              <p:par>
                                <p:cTn id="51" presetID="17" presetClass="entr" presetSubtype="1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1000" fill="hold"/>
                                        <p:tgtEl>
                                          <p:spTgt spid="46"/>
                                        </p:tgtEl>
                                        <p:attrNameLst>
                                          <p:attrName>ppt_w</p:attrName>
                                        </p:attrNameLst>
                                      </p:cBhvr>
                                      <p:tavLst>
                                        <p:tav tm="0">
                                          <p:val>
                                            <p:fltVal val="0"/>
                                          </p:val>
                                        </p:tav>
                                        <p:tav tm="100000">
                                          <p:val>
                                            <p:strVal val="#ppt_w"/>
                                          </p:val>
                                        </p:tav>
                                      </p:tavLst>
                                    </p:anim>
                                    <p:anim calcmode="lin" valueType="num">
                                      <p:cBhvr>
                                        <p:cTn id="54" dur="1000" fill="hold"/>
                                        <p:tgtEl>
                                          <p:spTgt spid="46"/>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10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10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8" grpId="0" animBg="1"/>
      <p:bldP spid="28" grpId="1" animBg="1"/>
      <p:bldP spid="43" grpId="0" animBg="1"/>
      <p:bldP spid="57" grpId="0" animBg="1"/>
      <p:bldP spid="41" grpId="0"/>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cxnSp>
        <p:nvCxnSpPr>
          <p:cNvPr id="36" name="Straight Connector 35"/>
          <p:cNvCxnSpPr/>
          <p:nvPr/>
        </p:nvCxnSpPr>
        <p:spPr>
          <a:xfrm>
            <a:off x="5562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67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4976043">
            <a:off x="5760564" y="1008709"/>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1"/>
          <p:cNvGrpSpPr/>
          <p:nvPr/>
        </p:nvGrpSpPr>
        <p:grpSpPr>
          <a:xfrm>
            <a:off x="4580286" y="3671248"/>
            <a:ext cx="3143210" cy="621322"/>
            <a:chOff x="2389496" y="5257800"/>
            <a:chExt cx="3143210" cy="621322"/>
          </a:xfrm>
        </p:grpSpPr>
        <p:sp>
          <p:nvSpPr>
            <p:cNvPr id="18" name="Rectangle 17"/>
            <p:cNvSpPr/>
            <p:nvPr/>
          </p:nvSpPr>
          <p:spPr>
            <a:xfrm flipV="1">
              <a:off x="5271448" y="54717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2667000" y="5257800"/>
              <a:ext cx="273751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9496" y="53396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cxnSp>
        <p:nvCxnSpPr>
          <p:cNvPr id="44" name="Straight Connector 43"/>
          <p:cNvCxnSpPr/>
          <p:nvPr/>
        </p:nvCxnSpPr>
        <p:spPr>
          <a:xfrm>
            <a:off x="5916304" y="8382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8382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289560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4400" y="609600"/>
            <a:ext cx="3286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হ্রস্ব দৃষ্টি ত্রুটির কারণ</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0-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500"/>
                                        <p:tgtEl>
                                          <p:spTgt spid="46"/>
                                        </p:tgtEl>
                                        <p:attrNameLst>
                                          <p:attrName>ppt_x</p:attrName>
                                        </p:attrNameLst>
                                      </p:cBhvr>
                                      <p:tavLst>
                                        <p:tav tm="0">
                                          <p:val>
                                            <p:strVal val="ppt_x"/>
                                          </p:val>
                                        </p:tav>
                                        <p:tav tm="100000">
                                          <p:val>
                                            <p:strVal val="ppt_x"/>
                                          </p:val>
                                        </p:tav>
                                      </p:tavLst>
                                    </p:anim>
                                    <p:anim calcmode="lin" valueType="num">
                                      <p:cBhvr additive="base">
                                        <p:cTn id="11" dur="500"/>
                                        <p:tgtEl>
                                          <p:spTgt spid="46"/>
                                        </p:tgtEl>
                                        <p:attrNameLst>
                                          <p:attrName>ppt_y</p:attrName>
                                        </p:attrNameLst>
                                      </p:cBhvr>
                                      <p:tavLst>
                                        <p:tav tm="0">
                                          <p:val>
                                            <p:strVal val="ppt_y"/>
                                          </p:val>
                                        </p:tav>
                                        <p:tav tm="100000">
                                          <p:val>
                                            <p:strVal val="0-ppt_h/2"/>
                                          </p:val>
                                        </p:tav>
                                      </p:tavLst>
                                    </p:anim>
                                    <p:set>
                                      <p:cBhvr>
                                        <p:cTn id="12" dur="1" fill="hold">
                                          <p:stCondLst>
                                            <p:cond delay="499"/>
                                          </p:stCondLst>
                                        </p:cTn>
                                        <p:tgtEl>
                                          <p:spTgt spid="46"/>
                                        </p:tgtEl>
                                        <p:attrNameLst>
                                          <p:attrName>style.visibility</p:attrName>
                                        </p:attrNameLst>
                                      </p:cBhvr>
                                      <p:to>
                                        <p:strVal val="hidden"/>
                                      </p:to>
                                    </p:set>
                                  </p:childTnLst>
                                </p:cTn>
                              </p:par>
                              <p:par>
                                <p:cTn id="13" presetID="2" presetClass="exit" presetSubtype="1" fill="hold" nodeType="withEffect">
                                  <p:stCondLst>
                                    <p:cond delay="0"/>
                                  </p:stCondLst>
                                  <p:childTnLst>
                                    <p:anim calcmode="lin" valueType="num">
                                      <p:cBhvr additive="base">
                                        <p:cTn id="14" dur="500"/>
                                        <p:tgtEl>
                                          <p:spTgt spid="44"/>
                                        </p:tgtEl>
                                        <p:attrNameLst>
                                          <p:attrName>ppt_x</p:attrName>
                                        </p:attrNameLst>
                                      </p:cBhvr>
                                      <p:tavLst>
                                        <p:tav tm="0">
                                          <p:val>
                                            <p:strVal val="ppt_x"/>
                                          </p:val>
                                        </p:tav>
                                        <p:tav tm="100000">
                                          <p:val>
                                            <p:strVal val="ppt_x"/>
                                          </p:val>
                                        </p:tav>
                                      </p:tavLst>
                                    </p:anim>
                                    <p:anim calcmode="lin" valueType="num">
                                      <p:cBhvr additive="base">
                                        <p:cTn id="15" dur="500"/>
                                        <p:tgtEl>
                                          <p:spTgt spid="44"/>
                                        </p:tgtEl>
                                        <p:attrNameLst>
                                          <p:attrName>ppt_y</p:attrName>
                                        </p:attrNameLst>
                                      </p:cBhvr>
                                      <p:tavLst>
                                        <p:tav tm="0">
                                          <p:val>
                                            <p:strVal val="ppt_y"/>
                                          </p:val>
                                        </p:tav>
                                        <p:tav tm="100000">
                                          <p:val>
                                            <p:strVal val="0-ppt_h/2"/>
                                          </p:val>
                                        </p:tav>
                                      </p:tavLst>
                                    </p:anim>
                                    <p:set>
                                      <p:cBhvr>
                                        <p:cTn id="16" dur="1" fill="hold">
                                          <p:stCondLst>
                                            <p:cond delay="499"/>
                                          </p:stCondLst>
                                        </p:cTn>
                                        <p:tgtEl>
                                          <p:spTgt spid="44"/>
                                        </p:tgtEl>
                                        <p:attrNameLst>
                                          <p:attrName>style.visibility</p:attrName>
                                        </p:attrNameLst>
                                      </p:cBhvr>
                                      <p:to>
                                        <p:strVal val="hidden"/>
                                      </p:to>
                                    </p:set>
                                  </p:childTnLst>
                                </p:cTn>
                              </p:par>
                            </p:childTnLst>
                          </p:cTn>
                        </p:par>
                        <p:par>
                          <p:cTn id="17" fill="hold">
                            <p:stCondLst>
                              <p:cond delay="500"/>
                            </p:stCondLst>
                            <p:childTnLst>
                              <p:par>
                                <p:cTn id="18" presetID="5" presetClass="exit" presetSubtype="10" fill="hold" nodeType="afterEffect">
                                  <p:stCondLst>
                                    <p:cond delay="0"/>
                                  </p:stCondLst>
                                  <p:childTnLst>
                                    <p:animEffect transition="out" filter="checkerboard(across)">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1000"/>
                                        <p:tgtEl>
                                          <p:spTgt spid="36"/>
                                        </p:tgtEl>
                                      </p:cBhvr>
                                    </p:animEffect>
                                  </p:childTnLst>
                                </p:cTn>
                              </p:par>
                              <p:par>
                                <p:cTn id="26" presetID="22" presetClass="entr" presetSubtype="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1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strips(downLeft)">
                                      <p:cBhvr>
                                        <p:cTn id="33" dur="1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2.77778E-6 2.27567E-6 L -0.00243 0.31868 " pathEditMode="relative" rAng="0" ptsTypes="AA">
                                      <p:cBhvr>
                                        <p:cTn id="37" dur="2000" fill="hold"/>
                                        <p:tgtEl>
                                          <p:spTgt spid="41"/>
                                        </p:tgtEl>
                                        <p:attrNameLst>
                                          <p:attrName>ppt_x</p:attrName>
                                          <p:attrName>ppt_y</p:attrName>
                                        </p:attrNameLst>
                                      </p:cBhvr>
                                      <p:rCtr x="-100" y="15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cxnSp>
        <p:nvCxnSpPr>
          <p:cNvPr id="36" name="Straight Connector 35"/>
          <p:cNvCxnSpPr/>
          <p:nvPr/>
        </p:nvCxnSpPr>
        <p:spPr>
          <a:xfrm>
            <a:off x="5562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67600" y="762000"/>
            <a:ext cx="0" cy="43434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4976043">
            <a:off x="5733268" y="3177277"/>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33400" y="3377625"/>
            <a:ext cx="447430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অক্ষিগোলকের ব্যাসার্ধ বেড়ে গেছে।</a:t>
            </a:r>
            <a:endParaRPr lang="en-US" sz="3200" dirty="0">
              <a:latin typeface="NikoshBAN" pitchFamily="2" charset="0"/>
              <a:cs typeface="NikoshBAN" pitchFamily="2" charset="0"/>
            </a:endParaRPr>
          </a:p>
        </p:txBody>
      </p:sp>
      <p:cxnSp>
        <p:nvCxnSpPr>
          <p:cNvPr id="24" name="Straight Connector 23"/>
          <p:cNvCxnSpPr/>
          <p:nvPr/>
        </p:nvCxnSpPr>
        <p:spPr>
          <a:xfrm>
            <a:off x="5859440" y="914400"/>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0080" y="889376"/>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 y="4191000"/>
            <a:ext cx="4746812"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লেন্সের অভিসারী ক্ষমতা বেড়ে গেছে।</a:t>
            </a:r>
            <a:endParaRPr lang="en-US" sz="3200" dirty="0">
              <a:latin typeface="NikoshBAN" pitchFamily="2" charset="0"/>
              <a:cs typeface="NikoshBAN" pitchFamily="2" charset="0"/>
            </a:endParaRPr>
          </a:p>
        </p:txBody>
      </p:sp>
      <p:sp>
        <p:nvSpPr>
          <p:cNvPr id="16" name="TextBox 15"/>
          <p:cNvSpPr txBox="1"/>
          <p:nvPr/>
        </p:nvSpPr>
        <p:spPr>
          <a:xfrm>
            <a:off x="914400" y="609600"/>
            <a:ext cx="3286477"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হ্রস্ব দৃষ্টি ত্রুটির কারণ</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1000"/>
                                        <p:tgtEl>
                                          <p:spTgt spid="39"/>
                                        </p:tgtEl>
                                      </p:cBhvr>
                                    </p:animEffect>
                                    <p:set>
                                      <p:cBhvr>
                                        <p:cTn id="12" dur="1" fill="hold">
                                          <p:stCondLst>
                                            <p:cond delay="999"/>
                                          </p:stCondLst>
                                        </p:cTn>
                                        <p:tgtEl>
                                          <p:spTgt spid="39"/>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1000"/>
                                        <p:tgtEl>
                                          <p:spTgt spid="36"/>
                                        </p:tgtEl>
                                      </p:cBhvr>
                                    </p:animEffect>
                                    <p:set>
                                      <p:cBhvr>
                                        <p:cTn id="15" dur="1" fill="hold">
                                          <p:stCondLst>
                                            <p:cond delay="999"/>
                                          </p:stCondLst>
                                        </p:cTn>
                                        <p:tgtEl>
                                          <p:spTgt spid="3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downLeft)">
                                      <p:cBhvr>
                                        <p:cTn id="20" dur="2000"/>
                                        <p:tgtEl>
                                          <p:spTgt spid="24"/>
                                        </p:tgtEl>
                                      </p:cBhvr>
                                    </p:animEffect>
                                  </p:childTnLst>
                                </p:cTn>
                              </p:par>
                              <p:par>
                                <p:cTn id="21" presetID="18" presetClass="entr" presetSubtype="1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Left)">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562600" y="2971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sp>
        <p:nvSpPr>
          <p:cNvPr id="41" name="Arc 40"/>
          <p:cNvSpPr/>
          <p:nvPr/>
        </p:nvSpPr>
        <p:spPr>
          <a:xfrm rot="4976043">
            <a:off x="5733268" y="3177277"/>
            <a:ext cx="1628696" cy="1684669"/>
          </a:xfrm>
          <a:prstGeom prst="arc">
            <a:avLst>
              <a:gd name="adj1" fmla="val 12559820"/>
              <a:gd name="adj2" fmla="val 20983902"/>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277504" y="1422009"/>
            <a:ext cx="7122523" cy="787791"/>
            <a:chOff x="277504" y="1422009"/>
            <a:chExt cx="7122523" cy="787791"/>
          </a:xfrm>
        </p:grpSpPr>
        <p:sp>
          <p:nvSpPr>
            <p:cNvPr id="17" name="Freeform 16"/>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928011" y="178191"/>
                  </a:lnTo>
                  <a:lnTo>
                    <a:pt x="5050301" y="407963"/>
                  </a:lnTo>
                  <a:lnTo>
                    <a:pt x="3928011"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97519" y="2209800"/>
            <a:ext cx="5437707" cy="553998"/>
          </a:xfrm>
          <a:prstGeom prst="rect">
            <a:avLst/>
          </a:prstGeom>
          <a:noFill/>
        </p:spPr>
        <p:txBody>
          <a:bodyPr wrap="none" rtlCol="0">
            <a:spAutoFit/>
          </a:bodyPr>
          <a:lstStyle/>
          <a:p>
            <a:r>
              <a:rPr lang="bn-BD" sz="3000" dirty="0" smtClean="0">
                <a:latin typeface="NikoshBAN" pitchFamily="2" charset="0"/>
                <a:cs typeface="NikoshBAN" pitchFamily="2" charset="0"/>
              </a:rPr>
              <a:t>স্বাভাবিক চোখের দূরবিন্দু অসীম পর্যন্ত বিস্তৃত।</a:t>
            </a:r>
            <a:endParaRPr lang="en-US" sz="3000" dirty="0">
              <a:latin typeface="NikoshBAN" pitchFamily="2" charset="0"/>
              <a:cs typeface="NikoshBAN" pitchFamily="2" charset="0"/>
            </a:endParaRPr>
          </a:p>
        </p:txBody>
      </p:sp>
      <p:grpSp>
        <p:nvGrpSpPr>
          <p:cNvPr id="20" name="Group 19"/>
          <p:cNvGrpSpPr/>
          <p:nvPr/>
        </p:nvGrpSpPr>
        <p:grpSpPr>
          <a:xfrm>
            <a:off x="2971800" y="3733800"/>
            <a:ext cx="4669301" cy="584775"/>
            <a:chOff x="2971800" y="3733800"/>
            <a:chExt cx="4669301" cy="584775"/>
          </a:xfrm>
        </p:grpSpPr>
        <p:sp>
          <p:nvSpPr>
            <p:cNvPr id="16" name="Freeform 15"/>
            <p:cNvSpPr/>
            <p:nvPr/>
          </p:nvSpPr>
          <p:spPr>
            <a:xfrm>
              <a:off x="3276600" y="3733801"/>
              <a:ext cx="4364501"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393893"/>
                  </a:moveTo>
                  <a:lnTo>
                    <a:pt x="3086069" y="0"/>
                  </a:lnTo>
                  <a:lnTo>
                    <a:pt x="5050301" y="362400"/>
                  </a:lnTo>
                  <a:lnTo>
                    <a:pt x="3086069" y="689316"/>
                  </a:lnTo>
                  <a:lnTo>
                    <a:pt x="0" y="393893"/>
                  </a:lnTo>
                  <a:lnTo>
                    <a:pt x="0" y="393893"/>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1800" y="3733800"/>
              <a:ext cx="412292"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F</a:t>
              </a:r>
              <a:endParaRPr lang="en-US" sz="3200" dirty="0">
                <a:latin typeface="Times New Roman" pitchFamily="18" charset="0"/>
                <a:cs typeface="Times New Roman" pitchFamily="18" charset="0"/>
              </a:endParaRPr>
            </a:p>
          </p:txBody>
        </p:sp>
      </p:grpSp>
      <p:sp>
        <p:nvSpPr>
          <p:cNvPr id="21" name="TextBox 20"/>
          <p:cNvSpPr txBox="1"/>
          <p:nvPr/>
        </p:nvSpPr>
        <p:spPr>
          <a:xfrm>
            <a:off x="533400" y="5008602"/>
            <a:ext cx="7861447" cy="553998"/>
          </a:xfrm>
          <a:prstGeom prst="rect">
            <a:avLst/>
          </a:prstGeom>
          <a:noFill/>
        </p:spPr>
        <p:txBody>
          <a:bodyPr wrap="none" rtlCol="0">
            <a:spAutoFit/>
          </a:bodyPr>
          <a:lstStyle/>
          <a:p>
            <a:r>
              <a:rPr lang="bn-BD" sz="3000" dirty="0" smtClean="0">
                <a:latin typeface="NikoshBAN" pitchFamily="2" charset="0"/>
                <a:cs typeface="NikoshBAN" pitchFamily="2" charset="0"/>
              </a:rPr>
              <a:t>হ্রস্ব দৃষ্টির চোখের দূরবিন্দু অসীমের পরিবর্তে </a:t>
            </a:r>
            <a:r>
              <a:rPr lang="en-US" sz="3000" dirty="0" smtClean="0">
                <a:latin typeface="Times New Roman" pitchFamily="18" charset="0"/>
                <a:cs typeface="Times New Roman" pitchFamily="18" charset="0"/>
              </a:rPr>
              <a:t>F</a:t>
            </a:r>
            <a:r>
              <a:rPr lang="bn-BD" sz="3000" dirty="0" smtClean="0">
                <a:latin typeface="NikoshBAN" pitchFamily="2" charset="0"/>
                <a:cs typeface="NikoshBAN" pitchFamily="2" charset="0"/>
              </a:rPr>
              <a:t> বিন্দুতে চলে আসে।</a:t>
            </a:r>
            <a:endParaRPr lang="en-US" sz="3000" dirty="0">
              <a:latin typeface="NikoshBAN" pitchFamily="2" charset="0"/>
              <a:cs typeface="NikoshBAN" pitchFamily="2" charset="0"/>
            </a:endParaRPr>
          </a:p>
        </p:txBody>
      </p:sp>
      <p:pic>
        <p:nvPicPr>
          <p:cNvPr id="27" name="Picture 26" descr="Concave lens-1.png"/>
          <p:cNvPicPr>
            <a:picLocks noChangeAspect="1"/>
          </p:cNvPicPr>
          <p:nvPr/>
        </p:nvPicPr>
        <p:blipFill>
          <a:blip r:embed="rId5" cstate="print"/>
          <a:stretch>
            <a:fillRect/>
          </a:stretch>
        </p:blipFill>
        <p:spPr>
          <a:xfrm>
            <a:off x="4800600" y="3603294"/>
            <a:ext cx="381000" cy="857250"/>
          </a:xfrm>
          <a:prstGeom prst="rect">
            <a:avLst/>
          </a:prstGeom>
        </p:spPr>
      </p:pic>
      <p:grpSp>
        <p:nvGrpSpPr>
          <p:cNvPr id="30" name="Group 29"/>
          <p:cNvGrpSpPr/>
          <p:nvPr/>
        </p:nvGrpSpPr>
        <p:grpSpPr>
          <a:xfrm>
            <a:off x="497477" y="3621765"/>
            <a:ext cx="7122523" cy="787791"/>
            <a:chOff x="277504" y="1422009"/>
            <a:chExt cx="7122523" cy="787791"/>
          </a:xfrm>
        </p:grpSpPr>
        <p:sp>
          <p:nvSpPr>
            <p:cNvPr id="33" name="Freeform 32"/>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815783 w 5050301"/>
                <a:gd name="connsiteY3" fmla="*/ 662687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15783" y="129287"/>
                  </a:lnTo>
                  <a:lnTo>
                    <a:pt x="5050301" y="407963"/>
                  </a:lnTo>
                  <a:lnTo>
                    <a:pt x="3815783" y="662687"/>
                  </a:lnTo>
                  <a:lnTo>
                    <a:pt x="14067" y="773723"/>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09601" y="5500048"/>
            <a:ext cx="7391399" cy="1015663"/>
          </a:xfrm>
          <a:prstGeom prst="rect">
            <a:avLst/>
          </a:prstGeom>
          <a:solidFill>
            <a:schemeClr val="accent1">
              <a:lumMod val="40000"/>
              <a:lumOff val="60000"/>
            </a:schemeClr>
          </a:solidFill>
        </p:spPr>
        <p:txBody>
          <a:bodyPr wrap="square" rtlCol="0">
            <a:spAutoFit/>
          </a:bodyPr>
          <a:lstStyle/>
          <a:p>
            <a:r>
              <a:rPr lang="bn-BD" sz="3000" dirty="0" smtClean="0">
                <a:latin typeface="NikoshBAN" pitchFamily="2" charset="0"/>
                <a:cs typeface="NikoshBAN" pitchFamily="2" charset="0"/>
              </a:rPr>
              <a:t>এ ধরনের ত্রুটি সংশোধনের জন্য চোখের সামনে অবতল লেন্সের </a:t>
            </a:r>
          </a:p>
          <a:p>
            <a:r>
              <a:rPr lang="bn-BD" sz="3000" dirty="0" smtClean="0">
                <a:latin typeface="NikoshBAN" pitchFamily="2" charset="0"/>
                <a:cs typeface="NikoshBAN" pitchFamily="2" charset="0"/>
              </a:rPr>
              <a:t>চশমা ব্যবহার করা হয়।</a:t>
            </a:r>
          </a:p>
        </p:txBody>
      </p:sp>
      <p:sp>
        <p:nvSpPr>
          <p:cNvPr id="25" name="TextBox 24"/>
          <p:cNvSpPr txBox="1"/>
          <p:nvPr/>
        </p:nvSpPr>
        <p:spPr>
          <a:xfrm>
            <a:off x="609600" y="381000"/>
            <a:ext cx="498566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600" dirty="0" smtClean="0">
                <a:latin typeface="NikoshBAN" pitchFamily="2" charset="0"/>
                <a:cs typeface="NikoshBAN" pitchFamily="2" charset="0"/>
              </a:rPr>
              <a:t>হ্রস্ব দৃষ্টি ত্রুটির ফলাফল ও প্রতিকার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 presetClass="exit" presetSubtype="10" fill="hold" nodeType="afterEffect">
                                  <p:stCondLst>
                                    <p:cond delay="0"/>
                                  </p:stCondLst>
                                  <p:childTnLst>
                                    <p:animEffect transition="out" filter="checkerboard(across)">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0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791200" y="2753380"/>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28" descr="tree_clipart.png"/>
          <p:cNvPicPr>
            <a:picLocks noChangeAspect="1"/>
          </p:cNvPicPr>
          <p:nvPr/>
        </p:nvPicPr>
        <p:blipFill>
          <a:blip r:embed="rId5" cstate="print"/>
          <a:stretch>
            <a:fillRect/>
          </a:stretch>
        </p:blipFill>
        <p:spPr>
          <a:xfrm>
            <a:off x="609600" y="3240841"/>
            <a:ext cx="762000" cy="862346"/>
          </a:xfrm>
          <a:prstGeom prst="rect">
            <a:avLst/>
          </a:prstGeom>
        </p:spPr>
      </p:pic>
      <p:pic>
        <p:nvPicPr>
          <p:cNvPr id="30" name="Picture 29" descr="tree_clipart.png"/>
          <p:cNvPicPr>
            <a:picLocks noChangeAspect="1"/>
          </p:cNvPicPr>
          <p:nvPr/>
        </p:nvPicPr>
        <p:blipFill>
          <a:blip r:embed="rId5" cstate="print"/>
          <a:stretch>
            <a:fillRect/>
          </a:stretch>
        </p:blipFill>
        <p:spPr>
          <a:xfrm rot="10800000">
            <a:off x="7343775" y="3455172"/>
            <a:ext cx="457200" cy="517408"/>
          </a:xfrm>
          <a:prstGeom prst="rect">
            <a:avLst/>
          </a:prstGeom>
          <a:scene3d>
            <a:camera prst="perspectiveContrastingLeftFacing"/>
            <a:lightRig rig="threePt" dir="t"/>
          </a:scene3d>
        </p:spPr>
      </p:pic>
      <p:sp>
        <p:nvSpPr>
          <p:cNvPr id="28" name="Freeform 27"/>
          <p:cNvSpPr/>
          <p:nvPr/>
        </p:nvSpPr>
        <p:spPr>
          <a:xfrm>
            <a:off x="990600" y="3298655"/>
            <a:ext cx="6629400"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07963 h 773723"/>
              <a:gd name="connsiteX3" fmla="*/ 3947362 w 5050301"/>
              <a:gd name="connsiteY3" fmla="*/ 673925 h 773723"/>
              <a:gd name="connsiteX4" fmla="*/ 14067 w 5050301"/>
              <a:gd name="connsiteY4" fmla="*/ 773723 h 773723"/>
              <a:gd name="connsiteX5" fmla="*/ 0 w 5050301"/>
              <a:gd name="connsiteY5" fmla="*/ 0 h 773723"/>
              <a:gd name="connsiteX0" fmla="*/ 0 w 5050301"/>
              <a:gd name="connsiteY0" fmla="*/ 0 h 773723"/>
              <a:gd name="connsiteX1" fmla="*/ 3947362 w 5050301"/>
              <a:gd name="connsiteY1" fmla="*/ 216725 h 773723"/>
              <a:gd name="connsiteX2" fmla="*/ 5050301 w 5050301"/>
              <a:gd name="connsiteY2" fmla="*/ 445325 h 773723"/>
              <a:gd name="connsiteX3" fmla="*/ 3947362 w 5050301"/>
              <a:gd name="connsiteY3" fmla="*/ 673925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947362" y="216725"/>
                </a:lnTo>
                <a:lnTo>
                  <a:pt x="5050301" y="445325"/>
                </a:lnTo>
                <a:lnTo>
                  <a:pt x="3947362" y="673925"/>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239904" y="3427458"/>
            <a:ext cx="3989696" cy="621322"/>
            <a:chOff x="4114800" y="1600200"/>
            <a:chExt cx="3989696" cy="621322"/>
          </a:xfrm>
        </p:grpSpPr>
        <p:sp>
          <p:nvSpPr>
            <p:cNvPr id="18" name="Rectangle 17"/>
            <p:cNvSpPr/>
            <p:nvPr/>
          </p:nvSpPr>
          <p:spPr>
            <a:xfrm flipV="1">
              <a:off x="7843238" y="17779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9" name="Freeform 18"/>
            <p:cNvSpPr/>
            <p:nvPr/>
          </p:nvSpPr>
          <p:spPr>
            <a:xfrm>
              <a:off x="4419600" y="1600200"/>
              <a:ext cx="3505200"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14800" y="16820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grpSp>
      <p:sp>
        <p:nvSpPr>
          <p:cNvPr id="43" name="TextBox 42"/>
          <p:cNvSpPr txBox="1"/>
          <p:nvPr/>
        </p:nvSpPr>
        <p:spPr>
          <a:xfrm>
            <a:off x="2590800" y="838200"/>
            <a:ext cx="336983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600" dirty="0" smtClean="0">
                <a:latin typeface="NikoshBAN" pitchFamily="2" charset="0"/>
                <a:cs typeface="NikoshBAN" pitchFamily="2" charset="0"/>
              </a:rPr>
              <a:t>এ ধরনের ত্রুটি দীর্ঘ দৃষ্টি</a:t>
            </a:r>
            <a:endParaRPr lang="en-US" sz="3600" dirty="0">
              <a:latin typeface="NikoshBAN" pitchFamily="2" charset="0"/>
              <a:cs typeface="NikoshBAN" pitchFamily="2" charset="0"/>
            </a:endParaRPr>
          </a:p>
        </p:txBody>
      </p:sp>
      <p:cxnSp>
        <p:nvCxnSpPr>
          <p:cNvPr id="44" name="Straight Connector 43"/>
          <p:cNvCxnSpPr/>
          <p:nvPr/>
        </p:nvCxnSpPr>
        <p:spPr>
          <a:xfrm>
            <a:off x="5916304" y="1905000"/>
            <a:ext cx="27296" cy="403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58352" y="1905000"/>
            <a:ext cx="13648" cy="396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582633" y="4810780"/>
            <a:ext cx="129540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1644" y="4734580"/>
            <a:ext cx="3435556" cy="584775"/>
          </a:xfrm>
          <a:prstGeom prst="rect">
            <a:avLst/>
          </a:prstGeom>
          <a:solidFill>
            <a:schemeClr val="accent3">
              <a:lumMod val="60000"/>
              <a:lumOff val="40000"/>
            </a:schemeClr>
          </a:solidFill>
        </p:spPr>
        <p:txBody>
          <a:bodyPr wrap="none" rtlCol="0">
            <a:spAutoFit/>
          </a:bodyPr>
          <a:lstStyle/>
          <a:p>
            <a:r>
              <a:rPr lang="bn-BD" sz="3200" dirty="0" smtClean="0">
                <a:latin typeface="NikoshBAN" pitchFamily="2" charset="0"/>
                <a:cs typeface="NikoshBAN" pitchFamily="2" charset="0"/>
              </a:rPr>
              <a:t>নিকট বিন্দু দূরে সরে গেছে</a:t>
            </a:r>
            <a:endParaRPr lang="en-US" sz="3200" dirty="0">
              <a:latin typeface="NikoshBAN" pitchFamily="2" charset="0"/>
              <a:cs typeface="NikoshBAN" pitchFamily="2" charset="0"/>
            </a:endParaRPr>
          </a:p>
        </p:txBody>
      </p:sp>
      <p:sp>
        <p:nvSpPr>
          <p:cNvPr id="41" name="TextBox 40"/>
          <p:cNvSpPr txBox="1"/>
          <p:nvPr/>
        </p:nvSpPr>
        <p:spPr>
          <a:xfrm>
            <a:off x="4648200" y="4886980"/>
            <a:ext cx="1071127"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25 cm</a:t>
            </a:r>
            <a:endParaRPr lang="en-US" sz="2800" dirty="0">
              <a:latin typeface="Times New Roman" pitchFamily="18" charset="0"/>
              <a:cs typeface="Times New Roman" pitchFamily="18" charset="0"/>
            </a:endParaRPr>
          </a:p>
        </p:txBody>
      </p:sp>
      <p:sp>
        <p:nvSpPr>
          <p:cNvPr id="47" name="TextBox 46"/>
          <p:cNvSpPr txBox="1"/>
          <p:nvPr/>
        </p:nvSpPr>
        <p:spPr>
          <a:xfrm>
            <a:off x="4535842" y="4201180"/>
            <a:ext cx="1354858" cy="523220"/>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2000"/>
                                        <p:tgtEl>
                                          <p:spTgt spid="28"/>
                                        </p:tgtEl>
                                      </p:cBhvr>
                                    </p:animEffect>
                                  </p:childTnLst>
                                </p:cTn>
                              </p:par>
                            </p:childTnLst>
                          </p:cTn>
                        </p:par>
                        <p:par>
                          <p:cTn id="13" fill="hold">
                            <p:stCondLst>
                              <p:cond delay="2000"/>
                            </p:stCondLst>
                            <p:childTnLst>
                              <p:par>
                                <p:cTn id="14" presetID="5" presetClass="entr" presetSubtype="10" fill="hold" nodeType="after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2.5E-6 -3.9963E-6 L -0.04844 0.00185 " pathEditMode="relative" rAng="0" ptsTypes="AA">
                                      <p:cBhvr>
                                        <p:cTn id="36" dur="2000" fill="hold"/>
                                        <p:tgtEl>
                                          <p:spTgt spid="24"/>
                                        </p:tgtEl>
                                        <p:attrNameLst>
                                          <p:attrName>ppt_x</p:attrName>
                                          <p:attrName>ppt_y</p:attrName>
                                        </p:attrNameLst>
                                      </p:cBhvr>
                                      <p:rCtr x="-2400" y="100"/>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22" presetClass="entr" presetSubtype="1"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1000"/>
                                        <p:tgtEl>
                                          <p:spTgt spid="45"/>
                                        </p:tgtEl>
                                      </p:cBhvr>
                                    </p:animEffect>
                                  </p:childTnLst>
                                </p:cTn>
                              </p:par>
                              <p:par>
                                <p:cTn id="45" presetID="17" presetClass="entr" presetSubtype="1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strVal val="#ppt_h"/>
                                          </p:val>
                                        </p:tav>
                                        <p:tav tm="100000">
                                          <p:val>
                                            <p:strVal val="#ppt_h"/>
                                          </p:val>
                                        </p:tav>
                                      </p:tavLst>
                                    </p:anim>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22" presetClass="entr" presetSubtype="8"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10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43" grpId="0" animBg="1"/>
      <p:bldP spid="57" grpId="0" animBg="1"/>
      <p:bldP spid="41" grpId="0"/>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Group 9"/>
          <p:cNvGrpSpPr/>
          <p:nvPr/>
        </p:nvGrpSpPr>
        <p:grpSpPr>
          <a:xfrm>
            <a:off x="5791200" y="2753380"/>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5791200" y="563689"/>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sp>
        <p:nvSpPr>
          <p:cNvPr id="43" name="TextBox 42"/>
          <p:cNvSpPr txBox="1"/>
          <p:nvPr/>
        </p:nvSpPr>
        <p:spPr>
          <a:xfrm>
            <a:off x="914400" y="344269"/>
            <a:ext cx="304602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600" dirty="0" smtClean="0">
                <a:latin typeface="NikoshBAN" pitchFamily="2" charset="0"/>
                <a:cs typeface="NikoshBAN" pitchFamily="2" charset="0"/>
              </a:rPr>
              <a:t>দীর্ঘ দৃষ্টি ত্রুটির কারণ</a:t>
            </a:r>
            <a:endParaRPr lang="en-US" sz="3600" dirty="0">
              <a:latin typeface="NikoshBAN" pitchFamily="2" charset="0"/>
              <a:cs typeface="NikoshBAN" pitchFamily="2" charset="0"/>
            </a:endParaRPr>
          </a:p>
        </p:txBody>
      </p:sp>
      <p:grpSp>
        <p:nvGrpSpPr>
          <p:cNvPr id="26" name="Group 25"/>
          <p:cNvGrpSpPr/>
          <p:nvPr/>
        </p:nvGrpSpPr>
        <p:grpSpPr>
          <a:xfrm>
            <a:off x="5775434" y="685800"/>
            <a:ext cx="2104698" cy="4724400"/>
            <a:chOff x="5775434" y="685800"/>
            <a:chExt cx="2104698" cy="4724400"/>
          </a:xfrm>
        </p:grpSpPr>
        <p:cxnSp>
          <p:nvCxnSpPr>
            <p:cNvPr id="24" name="Straight Connector 23"/>
            <p:cNvCxnSpPr/>
            <p:nvPr/>
          </p:nvCxnSpPr>
          <p:spPr>
            <a:xfrm>
              <a:off x="5775434" y="685800"/>
              <a:ext cx="0" cy="472440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80132" y="685800"/>
              <a:ext cx="0" cy="4724400"/>
            </a:xfrm>
            <a:prstGeom prst="line">
              <a:avLst/>
            </a:prstGeom>
            <a:ln w="28575">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
        <p:nvSpPr>
          <p:cNvPr id="27" name="Arc 26"/>
          <p:cNvSpPr/>
          <p:nvPr/>
        </p:nvSpPr>
        <p:spPr>
          <a:xfrm rot="4976043">
            <a:off x="6033144" y="675627"/>
            <a:ext cx="1682220" cy="1883095"/>
          </a:xfrm>
          <a:prstGeom prst="arc">
            <a:avLst>
              <a:gd name="adj1" fmla="val 12559820"/>
              <a:gd name="adj2" fmla="val 20983902"/>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2558137" y="1295400"/>
            <a:ext cx="2852063" cy="646331"/>
          </a:xfrm>
          <a:prstGeom prst="rect">
            <a:avLst/>
          </a:prstGeom>
          <a:solidFill>
            <a:schemeClr val="accent3">
              <a:lumMod val="20000"/>
              <a:lumOff val="8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cxnSp>
        <p:nvCxnSpPr>
          <p:cNvPr id="34" name="Straight Connector 33"/>
          <p:cNvCxnSpPr/>
          <p:nvPr/>
        </p:nvCxnSpPr>
        <p:spPr>
          <a:xfrm>
            <a:off x="6072428" y="482224"/>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24600" y="457200"/>
            <a:ext cx="0" cy="4343400"/>
          </a:xfrm>
          <a:prstGeom prst="line">
            <a:avLst/>
          </a:pr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 y="3377625"/>
            <a:ext cx="4423006"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অক্ষিগোলকের ব্যাসার্ধ কমে গেছে।</a:t>
            </a:r>
            <a:endParaRPr lang="en-US" sz="3200" dirty="0">
              <a:latin typeface="NikoshBAN" pitchFamily="2" charset="0"/>
              <a:cs typeface="NikoshBAN" pitchFamily="2" charset="0"/>
            </a:endParaRPr>
          </a:p>
        </p:txBody>
      </p:sp>
      <p:sp>
        <p:nvSpPr>
          <p:cNvPr id="37" name="TextBox 36"/>
          <p:cNvSpPr txBox="1"/>
          <p:nvPr/>
        </p:nvSpPr>
        <p:spPr>
          <a:xfrm>
            <a:off x="533400" y="4191000"/>
            <a:ext cx="4709944"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লেন্সের অভিসারি ক্ষমতা কমে গেছে।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77778E-6 2.27567E-6 L -0.00243 0.31868 " pathEditMode="relative" rAng="0" ptsTypes="AA">
                                      <p:cBhvr>
                                        <p:cTn id="25" dur="2000" fill="hold"/>
                                        <p:tgtEl>
                                          <p:spTgt spid="27"/>
                                        </p:tgtEl>
                                        <p:attrNameLst>
                                          <p:attrName>ppt_x</p:attrName>
                                          <p:attrName>ppt_y</p:attrName>
                                        </p:attrNameLst>
                                      </p:cBhvr>
                                      <p:rCtr x="-100" y="1590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2" nodeType="click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downLeft)">
                                      <p:cBhvr>
                                        <p:cTn id="43" dur="2000"/>
                                        <p:tgtEl>
                                          <p:spTgt spid="34"/>
                                        </p:tgtEl>
                                      </p:cBhvr>
                                    </p:animEffect>
                                  </p:childTnLst>
                                </p:cTn>
                              </p:par>
                              <p:par>
                                <p:cTn id="44" presetID="18" presetClass="entr" presetSubtype="1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strips(downLeft)">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33"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39"/>
          <p:cNvGrpSpPr/>
          <p:nvPr/>
        </p:nvGrpSpPr>
        <p:grpSpPr>
          <a:xfrm>
            <a:off x="5562600" y="1447800"/>
            <a:ext cx="2438400" cy="2100681"/>
            <a:chOff x="5562600" y="2971800"/>
            <a:chExt cx="2438400" cy="2100681"/>
          </a:xfrm>
        </p:grpSpPr>
        <p:pic>
          <p:nvPicPr>
            <p:cNvPr id="31" name="Picture 30" descr="Eye-ball.png"/>
            <p:cNvPicPr>
              <a:picLocks noChangeAspect="1"/>
            </p:cNvPicPr>
            <p:nvPr/>
          </p:nvPicPr>
          <p:blipFill>
            <a:blip r:embed="rId3" cstate="print"/>
            <a:stretch>
              <a:fillRect/>
            </a:stretch>
          </p:blipFill>
          <p:spPr>
            <a:xfrm>
              <a:off x="5562600" y="2971800"/>
              <a:ext cx="2438400" cy="2100681"/>
            </a:xfrm>
            <a:prstGeom prst="rect">
              <a:avLst/>
            </a:prstGeom>
          </p:spPr>
        </p:pic>
        <p:pic>
          <p:nvPicPr>
            <p:cNvPr id="32" name="Picture 31" descr="Lens.png"/>
            <p:cNvPicPr>
              <a:picLocks noChangeAspect="1"/>
            </p:cNvPicPr>
            <p:nvPr/>
          </p:nvPicPr>
          <p:blipFill>
            <a:blip r:embed="rId4" cstate="print"/>
            <a:stretch>
              <a:fillRect/>
            </a:stretch>
          </p:blipFill>
          <p:spPr>
            <a:xfrm>
              <a:off x="5854108" y="3681694"/>
              <a:ext cx="204815" cy="680702"/>
            </a:xfrm>
            <a:prstGeom prst="rect">
              <a:avLst/>
            </a:prstGeom>
          </p:spPr>
        </p:pic>
      </p:grpSp>
      <p:grpSp>
        <p:nvGrpSpPr>
          <p:cNvPr id="3" name="Group 19"/>
          <p:cNvGrpSpPr/>
          <p:nvPr/>
        </p:nvGrpSpPr>
        <p:grpSpPr>
          <a:xfrm>
            <a:off x="1981201" y="2209799"/>
            <a:ext cx="5659901" cy="584776"/>
            <a:chOff x="2908079" y="3733799"/>
            <a:chExt cx="4733022" cy="584776"/>
          </a:xfrm>
        </p:grpSpPr>
        <p:sp>
          <p:nvSpPr>
            <p:cNvPr id="16" name="Freeform 15"/>
            <p:cNvSpPr/>
            <p:nvPr/>
          </p:nvSpPr>
          <p:spPr>
            <a:xfrm>
              <a:off x="3276600" y="3733799"/>
              <a:ext cx="4364501" cy="533401"/>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7">
                  <a:moveTo>
                    <a:pt x="0" y="393894"/>
                  </a:moveTo>
                  <a:lnTo>
                    <a:pt x="3407736" y="0"/>
                  </a:lnTo>
                  <a:lnTo>
                    <a:pt x="5050301" y="362401"/>
                  </a:lnTo>
                  <a:lnTo>
                    <a:pt x="3407736" y="689317"/>
                  </a:lnTo>
                  <a:lnTo>
                    <a:pt x="0" y="393894"/>
                  </a:lnTo>
                  <a:lnTo>
                    <a:pt x="0" y="393894"/>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9" name="TextBox 18"/>
            <p:cNvSpPr txBox="1"/>
            <p:nvPr/>
          </p:nvSpPr>
          <p:spPr>
            <a:xfrm>
              <a:off x="2908079" y="3733800"/>
              <a:ext cx="40241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O</a:t>
              </a:r>
              <a:endParaRPr lang="en-US" sz="3200" dirty="0">
                <a:latin typeface="Times New Roman" pitchFamily="18" charset="0"/>
                <a:cs typeface="Times New Roman" pitchFamily="18" charset="0"/>
              </a:endParaRPr>
            </a:p>
          </p:txBody>
        </p:sp>
      </p:grpSp>
      <p:sp>
        <p:nvSpPr>
          <p:cNvPr id="21" name="TextBox 20"/>
          <p:cNvSpPr txBox="1"/>
          <p:nvPr/>
        </p:nvSpPr>
        <p:spPr>
          <a:xfrm>
            <a:off x="628068" y="3810000"/>
            <a:ext cx="7906332" cy="1015663"/>
          </a:xfrm>
          <a:prstGeom prst="rect">
            <a:avLst/>
          </a:prstGeom>
          <a:noFill/>
        </p:spPr>
        <p:txBody>
          <a:bodyPr wrap="none" rtlCol="0">
            <a:spAutoFit/>
          </a:bodyPr>
          <a:lstStyle/>
          <a:p>
            <a:r>
              <a:rPr lang="bn-BD" sz="3000" dirty="0" smtClean="0">
                <a:latin typeface="NikoshBAN" pitchFamily="2" charset="0"/>
                <a:cs typeface="NikoshBAN" pitchFamily="2" charset="0"/>
              </a:rPr>
              <a:t>দীর্ঘ দৃষ্টির চোখের ফোকাস দূরত্ব স্বাভাবিক চোখের ফোকাস দূরত্বের</a:t>
            </a:r>
          </a:p>
          <a:p>
            <a:r>
              <a:rPr lang="bn-BD" sz="3000" dirty="0" smtClean="0">
                <a:latin typeface="NikoshBAN" pitchFamily="2" charset="0"/>
                <a:cs typeface="NikoshBAN" pitchFamily="2" charset="0"/>
              </a:rPr>
              <a:t>চেয়ে বেশি হয় ফলে লক্ষবস্তুর প্রতিবিম্ব রেটিনার পিছনে সৃষ্টি হয়।</a:t>
            </a:r>
            <a:endParaRPr lang="en-US" sz="3000" dirty="0">
              <a:latin typeface="NikoshBAN" pitchFamily="2" charset="0"/>
              <a:cs typeface="NikoshBAN" pitchFamily="2" charset="0"/>
            </a:endParaRPr>
          </a:p>
        </p:txBody>
      </p:sp>
      <p:grpSp>
        <p:nvGrpSpPr>
          <p:cNvPr id="4" name="Group 29"/>
          <p:cNvGrpSpPr/>
          <p:nvPr/>
        </p:nvGrpSpPr>
        <p:grpSpPr>
          <a:xfrm>
            <a:off x="533400" y="2057400"/>
            <a:ext cx="7122523" cy="787791"/>
            <a:chOff x="277504" y="1422009"/>
            <a:chExt cx="7122523" cy="787791"/>
          </a:xfrm>
        </p:grpSpPr>
        <p:sp>
          <p:nvSpPr>
            <p:cNvPr id="33" name="Freeform 32"/>
            <p:cNvSpPr/>
            <p:nvPr/>
          </p:nvSpPr>
          <p:spPr>
            <a:xfrm>
              <a:off x="542026" y="1422009"/>
              <a:ext cx="6858001"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928011 w 5050301"/>
                <a:gd name="connsiteY1" fmla="*/ 178191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928011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15783 w 5050301"/>
                <a:gd name="connsiteY1" fmla="*/ 129287 h 773723"/>
                <a:gd name="connsiteX2" fmla="*/ 5050301 w 5050301"/>
                <a:gd name="connsiteY2" fmla="*/ 407963 h 773723"/>
                <a:gd name="connsiteX3" fmla="*/ 3815783 w 5050301"/>
                <a:gd name="connsiteY3" fmla="*/ 662687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15783" y="129287"/>
                  </a:lnTo>
                  <a:lnTo>
                    <a:pt x="5050301" y="407963"/>
                  </a:lnTo>
                  <a:lnTo>
                    <a:pt x="3815783" y="662687"/>
                  </a:lnTo>
                  <a:lnTo>
                    <a:pt x="14067" y="773723"/>
                  </a:lnTo>
                  <a:lnTo>
                    <a:pt x="0"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20000" flipH="1">
              <a:off x="277504" y="1422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85464" y="2184009"/>
              <a:ext cx="696231" cy="257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85801" y="5105400"/>
            <a:ext cx="7391399" cy="1015663"/>
          </a:xfrm>
          <a:prstGeom prst="rect">
            <a:avLst/>
          </a:prstGeom>
          <a:solidFill>
            <a:schemeClr val="accent1">
              <a:lumMod val="40000"/>
              <a:lumOff val="60000"/>
            </a:schemeClr>
          </a:solidFill>
        </p:spPr>
        <p:txBody>
          <a:bodyPr wrap="square" rtlCol="0">
            <a:spAutoFit/>
          </a:bodyPr>
          <a:lstStyle/>
          <a:p>
            <a:r>
              <a:rPr lang="bn-BD" sz="3000" dirty="0" smtClean="0">
                <a:latin typeface="NikoshBAN" pitchFamily="2" charset="0"/>
                <a:cs typeface="NikoshBAN" pitchFamily="2" charset="0"/>
              </a:rPr>
              <a:t>এ ধরনের ত্রুটি সংশোধনের জন্য চোখের সামনে উত্তল লেন্সের </a:t>
            </a:r>
          </a:p>
          <a:p>
            <a:r>
              <a:rPr lang="bn-BD" sz="3000" dirty="0" smtClean="0">
                <a:latin typeface="NikoshBAN" pitchFamily="2" charset="0"/>
                <a:cs typeface="NikoshBAN" pitchFamily="2" charset="0"/>
              </a:rPr>
              <a:t>চশমা ব্যবহার করা হয়।</a:t>
            </a:r>
          </a:p>
        </p:txBody>
      </p:sp>
      <p:sp>
        <p:nvSpPr>
          <p:cNvPr id="25" name="TextBox 24"/>
          <p:cNvSpPr txBox="1"/>
          <p:nvPr/>
        </p:nvSpPr>
        <p:spPr>
          <a:xfrm>
            <a:off x="1582826" y="381000"/>
            <a:ext cx="5593198"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দীর্ঘ দৃষ্টি ত্রুটির ফলাফল ও প্রতিকার</a:t>
            </a:r>
            <a:endParaRPr lang="en-US" sz="4000" dirty="0">
              <a:latin typeface="NikoshBAN" pitchFamily="2" charset="0"/>
              <a:cs typeface="NikoshBAN" pitchFamily="2" charset="0"/>
            </a:endParaRPr>
          </a:p>
        </p:txBody>
      </p:sp>
      <p:pic>
        <p:nvPicPr>
          <p:cNvPr id="26" name="Picture 25" descr="convax lens.png"/>
          <p:cNvPicPr>
            <a:picLocks noChangeAspect="1"/>
          </p:cNvPicPr>
          <p:nvPr/>
        </p:nvPicPr>
        <p:blipFill>
          <a:blip r:embed="rId5" cstate="print"/>
          <a:stretch>
            <a:fillRect/>
          </a:stretch>
        </p:blipFill>
        <p:spPr>
          <a:xfrm>
            <a:off x="4824792" y="1905000"/>
            <a:ext cx="403596" cy="1219198"/>
          </a:xfrm>
          <a:prstGeom prst="rect">
            <a:avLst/>
          </a:prstGeom>
        </p:spPr>
      </p:pic>
      <p:grpSp>
        <p:nvGrpSpPr>
          <p:cNvPr id="5" name="Group 19"/>
          <p:cNvGrpSpPr/>
          <p:nvPr/>
        </p:nvGrpSpPr>
        <p:grpSpPr>
          <a:xfrm>
            <a:off x="2743200" y="2122967"/>
            <a:ext cx="4845723" cy="584776"/>
            <a:chOff x="2779704" y="3733800"/>
            <a:chExt cx="5276247" cy="584776"/>
          </a:xfrm>
        </p:grpSpPr>
        <p:sp>
          <p:nvSpPr>
            <p:cNvPr id="29" name="Freeform 28"/>
            <p:cNvSpPr/>
            <p:nvPr/>
          </p:nvSpPr>
          <p:spPr>
            <a:xfrm>
              <a:off x="3276600" y="3785176"/>
              <a:ext cx="4779351"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 name="connsiteX0" fmla="*/ 0 w 5050301"/>
                <a:gd name="connsiteY0" fmla="*/ 393893 h 689316"/>
                <a:gd name="connsiteX1" fmla="*/ 3184873 w 5050301"/>
                <a:gd name="connsiteY1" fmla="*/ 0 h 689316"/>
                <a:gd name="connsiteX2" fmla="*/ 5050301 w 5050301"/>
                <a:gd name="connsiteY2" fmla="*/ 362400 h 689316"/>
                <a:gd name="connsiteX3" fmla="*/ 3407736 w 5050301"/>
                <a:gd name="connsiteY3" fmla="*/ 689316 h 689316"/>
                <a:gd name="connsiteX4" fmla="*/ 0 w 5050301"/>
                <a:gd name="connsiteY4" fmla="*/ 393893 h 689316"/>
                <a:gd name="connsiteX5" fmla="*/ 0 w 5050301"/>
                <a:gd name="connsiteY5" fmla="*/ 393893 h 689316"/>
                <a:gd name="connsiteX0" fmla="*/ 0 w 5050301"/>
                <a:gd name="connsiteY0" fmla="*/ 393893 h 689315"/>
                <a:gd name="connsiteX1" fmla="*/ 3184873 w 5050301"/>
                <a:gd name="connsiteY1" fmla="*/ 0 h 689315"/>
                <a:gd name="connsiteX2" fmla="*/ 5050301 w 5050301"/>
                <a:gd name="connsiteY2" fmla="*/ 362400 h 689315"/>
                <a:gd name="connsiteX3" fmla="*/ 3097199 w 5050301"/>
                <a:gd name="connsiteY3" fmla="*/ 689315 h 689315"/>
                <a:gd name="connsiteX4" fmla="*/ 0 w 5050301"/>
                <a:gd name="connsiteY4" fmla="*/ 393893 h 689315"/>
                <a:gd name="connsiteX5" fmla="*/ 0 w 5050301"/>
                <a:gd name="connsiteY5" fmla="*/ 393893 h 689315"/>
                <a:gd name="connsiteX0" fmla="*/ 0 w 5050301"/>
                <a:gd name="connsiteY0" fmla="*/ 393893 h 689316"/>
                <a:gd name="connsiteX1" fmla="*/ 3184873 w 5050301"/>
                <a:gd name="connsiteY1" fmla="*/ 0 h 689316"/>
                <a:gd name="connsiteX2" fmla="*/ 5050301 w 5050301"/>
                <a:gd name="connsiteY2" fmla="*/ 362400 h 689316"/>
                <a:gd name="connsiteX3" fmla="*/ 3184873 w 5050301"/>
                <a:gd name="connsiteY3" fmla="*/ 689316 h 689316"/>
                <a:gd name="connsiteX4" fmla="*/ 0 w 5050301"/>
                <a:gd name="connsiteY4" fmla="*/ 393893 h 689316"/>
                <a:gd name="connsiteX5" fmla="*/ 0 w 5050301"/>
                <a:gd name="connsiteY5" fmla="*/ 393893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393893"/>
                  </a:moveTo>
                  <a:lnTo>
                    <a:pt x="3184873" y="0"/>
                  </a:lnTo>
                  <a:lnTo>
                    <a:pt x="5050301" y="362400"/>
                  </a:lnTo>
                  <a:lnTo>
                    <a:pt x="3184873" y="689316"/>
                  </a:lnTo>
                  <a:lnTo>
                    <a:pt x="0" y="393893"/>
                  </a:lnTo>
                  <a:lnTo>
                    <a:pt x="0" y="393893"/>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79704" y="3733800"/>
              <a:ext cx="523977"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O</a:t>
              </a:r>
              <a:endParaRPr lang="en-US" sz="3200" dirty="0">
                <a:latin typeface="Times New Roman" pitchFamily="18" charset="0"/>
                <a:cs typeface="Times New Roman" pitchFamily="18" charset="0"/>
              </a:endParaRPr>
            </a:p>
          </p:txBody>
        </p:sp>
      </p:grpSp>
      <p:grpSp>
        <p:nvGrpSpPr>
          <p:cNvPr id="37" name="Group 19"/>
          <p:cNvGrpSpPr/>
          <p:nvPr/>
        </p:nvGrpSpPr>
        <p:grpSpPr>
          <a:xfrm>
            <a:off x="3048000" y="2209800"/>
            <a:ext cx="5074321" cy="609600"/>
            <a:chOff x="3397762" y="3708975"/>
            <a:chExt cx="4243340" cy="609600"/>
          </a:xfrm>
        </p:grpSpPr>
        <p:sp>
          <p:nvSpPr>
            <p:cNvPr id="38" name="Freeform 37"/>
            <p:cNvSpPr/>
            <p:nvPr/>
          </p:nvSpPr>
          <p:spPr>
            <a:xfrm>
              <a:off x="3800177" y="3708975"/>
              <a:ext cx="3840925" cy="533400"/>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01595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2898201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2898201 w 5050301"/>
                <a:gd name="connsiteY3" fmla="*/ 734879 h 773723"/>
                <a:gd name="connsiteX4" fmla="*/ 14067 w 5050301"/>
                <a:gd name="connsiteY4" fmla="*/ 773723 h 773723"/>
                <a:gd name="connsiteX5" fmla="*/ 0 w 5050301"/>
                <a:gd name="connsiteY5" fmla="*/ 0 h 773723"/>
                <a:gd name="connsiteX0" fmla="*/ 0 w 5050301"/>
                <a:gd name="connsiteY0" fmla="*/ 0 h 773723"/>
                <a:gd name="connsiteX1" fmla="*/ 3086069 w 5050301"/>
                <a:gd name="connsiteY1" fmla="*/ 45563 h 773723"/>
                <a:gd name="connsiteX2" fmla="*/ 5050301 w 5050301"/>
                <a:gd name="connsiteY2" fmla="*/ 407963 h 773723"/>
                <a:gd name="connsiteX3" fmla="*/ 3086069 w 5050301"/>
                <a:gd name="connsiteY3" fmla="*/ 734879 h 773723"/>
                <a:gd name="connsiteX4" fmla="*/ 14067 w 5050301"/>
                <a:gd name="connsiteY4" fmla="*/ 773723 h 773723"/>
                <a:gd name="connsiteX5" fmla="*/ 0 w 5050301"/>
                <a:gd name="connsiteY5" fmla="*/ 0 h 773723"/>
                <a:gd name="connsiteX0" fmla="*/ 0 w 5050301"/>
                <a:gd name="connsiteY0" fmla="*/ 196947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196947 h 728160"/>
                <a:gd name="connsiteX0" fmla="*/ 0 w 5050301"/>
                <a:gd name="connsiteY0" fmla="*/ 295420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295420 h 728160"/>
                <a:gd name="connsiteX0" fmla="*/ 0 w 5050301"/>
                <a:gd name="connsiteY0" fmla="*/ 393893 h 728160"/>
                <a:gd name="connsiteX1" fmla="*/ 3086069 w 5050301"/>
                <a:gd name="connsiteY1" fmla="*/ 0 h 728160"/>
                <a:gd name="connsiteX2" fmla="*/ 5050301 w 5050301"/>
                <a:gd name="connsiteY2" fmla="*/ 362400 h 728160"/>
                <a:gd name="connsiteX3" fmla="*/ 3086069 w 5050301"/>
                <a:gd name="connsiteY3" fmla="*/ 689316 h 728160"/>
                <a:gd name="connsiteX4" fmla="*/ 14067 w 5050301"/>
                <a:gd name="connsiteY4" fmla="*/ 728160 h 728160"/>
                <a:gd name="connsiteX5" fmla="*/ 0 w 5050301"/>
                <a:gd name="connsiteY5" fmla="*/ 393893 h 728160"/>
                <a:gd name="connsiteX0" fmla="*/ 0 w 5050301"/>
                <a:gd name="connsiteY0" fmla="*/ 393893 h 689316"/>
                <a:gd name="connsiteX1" fmla="*/ 3086069 w 5050301"/>
                <a:gd name="connsiteY1" fmla="*/ 0 h 689316"/>
                <a:gd name="connsiteX2" fmla="*/ 5050301 w 5050301"/>
                <a:gd name="connsiteY2" fmla="*/ 362400 h 689316"/>
                <a:gd name="connsiteX3" fmla="*/ 3086069 w 5050301"/>
                <a:gd name="connsiteY3" fmla="*/ 689316 h 689316"/>
                <a:gd name="connsiteX4" fmla="*/ 0 w 5050301"/>
                <a:gd name="connsiteY4" fmla="*/ 393893 h 689316"/>
                <a:gd name="connsiteX5" fmla="*/ 0 w 5050301"/>
                <a:gd name="connsiteY5" fmla="*/ 393893 h 689316"/>
                <a:gd name="connsiteX0" fmla="*/ 0 w 5050301"/>
                <a:gd name="connsiteY0" fmla="*/ 393894 h 689317"/>
                <a:gd name="connsiteX1" fmla="*/ 3407736 w 5050301"/>
                <a:gd name="connsiteY1" fmla="*/ 0 h 689317"/>
                <a:gd name="connsiteX2" fmla="*/ 5050301 w 5050301"/>
                <a:gd name="connsiteY2" fmla="*/ 362401 h 689317"/>
                <a:gd name="connsiteX3" fmla="*/ 3086069 w 5050301"/>
                <a:gd name="connsiteY3" fmla="*/ 689317 h 689317"/>
                <a:gd name="connsiteX4" fmla="*/ 0 w 5050301"/>
                <a:gd name="connsiteY4" fmla="*/ 393894 h 689317"/>
                <a:gd name="connsiteX5" fmla="*/ 0 w 5050301"/>
                <a:gd name="connsiteY5" fmla="*/ 393894 h 689317"/>
                <a:gd name="connsiteX0" fmla="*/ 0 w 5050301"/>
                <a:gd name="connsiteY0" fmla="*/ 393894 h 590843"/>
                <a:gd name="connsiteX1" fmla="*/ 3407736 w 5050301"/>
                <a:gd name="connsiteY1" fmla="*/ 0 h 590843"/>
                <a:gd name="connsiteX2" fmla="*/ 5050301 w 5050301"/>
                <a:gd name="connsiteY2" fmla="*/ 362401 h 590843"/>
                <a:gd name="connsiteX3" fmla="*/ 3407736 w 5050301"/>
                <a:gd name="connsiteY3" fmla="*/ 590843 h 590843"/>
                <a:gd name="connsiteX4" fmla="*/ 0 w 5050301"/>
                <a:gd name="connsiteY4" fmla="*/ 393894 h 590843"/>
                <a:gd name="connsiteX5" fmla="*/ 0 w 5050301"/>
                <a:gd name="connsiteY5" fmla="*/ 393894 h 590843"/>
                <a:gd name="connsiteX0" fmla="*/ 0 w 5050301"/>
                <a:gd name="connsiteY0" fmla="*/ 393894 h 689317"/>
                <a:gd name="connsiteX1" fmla="*/ 3407736 w 5050301"/>
                <a:gd name="connsiteY1" fmla="*/ 0 h 689317"/>
                <a:gd name="connsiteX2" fmla="*/ 5050301 w 5050301"/>
                <a:gd name="connsiteY2" fmla="*/ 362401 h 689317"/>
                <a:gd name="connsiteX3" fmla="*/ 3407736 w 5050301"/>
                <a:gd name="connsiteY3" fmla="*/ 689317 h 689317"/>
                <a:gd name="connsiteX4" fmla="*/ 0 w 5050301"/>
                <a:gd name="connsiteY4" fmla="*/ 393894 h 689317"/>
                <a:gd name="connsiteX5" fmla="*/ 0 w 5050301"/>
                <a:gd name="connsiteY5" fmla="*/ 393894 h 689317"/>
                <a:gd name="connsiteX0" fmla="*/ 0 w 5050301"/>
                <a:gd name="connsiteY0" fmla="*/ 425974 h 721397"/>
                <a:gd name="connsiteX1" fmla="*/ 2654708 w 5050301"/>
                <a:gd name="connsiteY1" fmla="*/ 0 h 721397"/>
                <a:gd name="connsiteX2" fmla="*/ 5050301 w 5050301"/>
                <a:gd name="connsiteY2" fmla="*/ 394481 h 721397"/>
                <a:gd name="connsiteX3" fmla="*/ 3407736 w 5050301"/>
                <a:gd name="connsiteY3" fmla="*/ 721397 h 721397"/>
                <a:gd name="connsiteX4" fmla="*/ 0 w 5050301"/>
                <a:gd name="connsiteY4" fmla="*/ 425974 h 721397"/>
                <a:gd name="connsiteX5" fmla="*/ 0 w 5050301"/>
                <a:gd name="connsiteY5" fmla="*/ 425974 h 721397"/>
                <a:gd name="connsiteX0" fmla="*/ 0 w 5050301"/>
                <a:gd name="connsiteY0" fmla="*/ 425974 h 689316"/>
                <a:gd name="connsiteX1" fmla="*/ 2654708 w 5050301"/>
                <a:gd name="connsiteY1" fmla="*/ 0 h 689316"/>
                <a:gd name="connsiteX2" fmla="*/ 5050301 w 5050301"/>
                <a:gd name="connsiteY2" fmla="*/ 394481 h 689316"/>
                <a:gd name="connsiteX3" fmla="*/ 2654708 w 5050301"/>
                <a:gd name="connsiteY3" fmla="*/ 689316 h 689316"/>
                <a:gd name="connsiteX4" fmla="*/ 0 w 5050301"/>
                <a:gd name="connsiteY4" fmla="*/ 425974 h 689316"/>
                <a:gd name="connsiteX5" fmla="*/ 0 w 5050301"/>
                <a:gd name="connsiteY5" fmla="*/ 425974 h 6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689316">
                  <a:moveTo>
                    <a:pt x="0" y="425974"/>
                  </a:moveTo>
                  <a:lnTo>
                    <a:pt x="2654708" y="0"/>
                  </a:lnTo>
                  <a:lnTo>
                    <a:pt x="5050301" y="394481"/>
                  </a:lnTo>
                  <a:lnTo>
                    <a:pt x="2654708" y="689316"/>
                  </a:lnTo>
                  <a:lnTo>
                    <a:pt x="0" y="425974"/>
                  </a:lnTo>
                  <a:lnTo>
                    <a:pt x="0" y="425974"/>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397762" y="3733800"/>
              <a:ext cx="40241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N</a:t>
              </a:r>
              <a:endParaRPr lang="en-US" sz="32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1000" fill="hold"/>
                                        <p:tgtEl>
                                          <p:spTgt spid="26"/>
                                        </p:tgtEl>
                                        <p:attrNameLst>
                                          <p:attrName>ppt_x</p:attrName>
                                        </p:attrNameLst>
                                      </p:cBhvr>
                                      <p:tavLst>
                                        <p:tav tm="0">
                                          <p:val>
                                            <p:strVal val="0-#ppt_w/2"/>
                                          </p:val>
                                        </p:tav>
                                        <p:tav tm="100000">
                                          <p:val>
                                            <p:strVal val="#ppt_x"/>
                                          </p:val>
                                        </p:tav>
                                      </p:tavLst>
                                    </p:anim>
                                    <p:anim calcmode="lin" valueType="num">
                                      <p:cBhvr additive="base">
                                        <p:cTn id="21" dur="10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 presetClass="exit" presetSubtype="10" fill="hold" nodeType="afterEffect">
                                  <p:stCondLst>
                                    <p:cond delay="0"/>
                                  </p:stCondLst>
                                  <p:childTnLst>
                                    <p:animEffect transition="out" filter="checkerboard(across)">
                                      <p:cBhvr>
                                        <p:cTn id="24" dur="2000"/>
                                        <p:tgtEl>
                                          <p:spTgt spid="3"/>
                                        </p:tgtEl>
                                      </p:cBhvr>
                                    </p:animEffect>
                                    <p:set>
                                      <p:cBhvr>
                                        <p:cTn id="25" dur="1" fill="hold">
                                          <p:stCondLst>
                                            <p:cond delay="1999"/>
                                          </p:stCondLst>
                                        </p:cTn>
                                        <p:tgtEl>
                                          <p:spTgt spid="3"/>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par>
                                <p:cTn id="29" presetID="5"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peropic.gif"/>
          <p:cNvPicPr>
            <a:picLocks noChangeAspect="1"/>
          </p:cNvPicPr>
          <p:nvPr/>
        </p:nvPicPr>
        <p:blipFill>
          <a:blip r:embed="rId3" cstate="print"/>
          <a:stretch>
            <a:fillRect/>
          </a:stretch>
        </p:blipFill>
        <p:spPr>
          <a:xfrm>
            <a:off x="609600" y="1885950"/>
            <a:ext cx="4004584" cy="1543050"/>
          </a:xfrm>
          <a:prstGeom prst="rect">
            <a:avLst/>
          </a:prstGeom>
        </p:spPr>
      </p:pic>
      <p:pic>
        <p:nvPicPr>
          <p:cNvPr id="3" name="Picture 2" descr="myopiceye.gif"/>
          <p:cNvPicPr>
            <a:picLocks noChangeAspect="1"/>
          </p:cNvPicPr>
          <p:nvPr/>
        </p:nvPicPr>
        <p:blipFill>
          <a:blip r:embed="rId4" cstate="print"/>
          <a:stretch>
            <a:fillRect/>
          </a:stretch>
        </p:blipFill>
        <p:spPr>
          <a:xfrm>
            <a:off x="4642756" y="1885950"/>
            <a:ext cx="3967844" cy="1543050"/>
          </a:xfrm>
          <a:prstGeom prst="rect">
            <a:avLst/>
          </a:prstGeom>
        </p:spPr>
      </p:pic>
      <p:sp>
        <p:nvSpPr>
          <p:cNvPr id="5" name="TextBox 4"/>
          <p:cNvSpPr txBox="1"/>
          <p:nvPr/>
        </p:nvSpPr>
        <p:spPr>
          <a:xfrm>
            <a:off x="3304163" y="457200"/>
            <a:ext cx="2060179"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9" name="TextBox 8"/>
          <p:cNvSpPr txBox="1"/>
          <p:nvPr/>
        </p:nvSpPr>
        <p:spPr>
          <a:xfrm>
            <a:off x="2275147" y="3362980"/>
            <a:ext cx="925253" cy="523220"/>
          </a:xfrm>
          <a:prstGeom prst="rect">
            <a:avLst/>
          </a:prstGeom>
          <a:noFill/>
        </p:spPr>
        <p:txBody>
          <a:bodyPr wrap="none" rtlCol="0">
            <a:spAutoFit/>
          </a:bodyPr>
          <a:lstStyle/>
          <a:p>
            <a:r>
              <a:rPr lang="bn-BD" sz="2800" dirty="0" smtClean="0">
                <a:latin typeface="NikoshBAN" pitchFamily="2" charset="0"/>
                <a:cs typeface="NikoshBAN" pitchFamily="2" charset="0"/>
              </a:rPr>
              <a:t>ছবি -১</a:t>
            </a:r>
            <a:endParaRPr lang="en-US" sz="2800" dirty="0">
              <a:latin typeface="NikoshBAN" pitchFamily="2" charset="0"/>
              <a:cs typeface="NikoshBAN" pitchFamily="2" charset="0"/>
            </a:endParaRPr>
          </a:p>
        </p:txBody>
      </p:sp>
      <p:sp>
        <p:nvSpPr>
          <p:cNvPr id="10" name="TextBox 9"/>
          <p:cNvSpPr txBox="1"/>
          <p:nvPr/>
        </p:nvSpPr>
        <p:spPr>
          <a:xfrm>
            <a:off x="6600913" y="3352800"/>
            <a:ext cx="942887" cy="523220"/>
          </a:xfrm>
          <a:prstGeom prst="rect">
            <a:avLst/>
          </a:prstGeom>
          <a:noFill/>
        </p:spPr>
        <p:txBody>
          <a:bodyPr wrap="none" rtlCol="0">
            <a:spAutoFit/>
          </a:bodyPr>
          <a:lstStyle/>
          <a:p>
            <a:r>
              <a:rPr lang="bn-BD" sz="2800" dirty="0" smtClean="0">
                <a:latin typeface="NikoshBAN" pitchFamily="2" charset="0"/>
                <a:cs typeface="NikoshBAN" pitchFamily="2" charset="0"/>
              </a:rPr>
              <a:t>ছবি -২</a:t>
            </a:r>
            <a:endParaRPr lang="en-US" sz="28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514600" y="4800600"/>
            <a:ext cx="184731" cy="707886"/>
          </a:xfrm>
          <a:prstGeom prst="rect">
            <a:avLst/>
          </a:prstGeom>
          <a:noFill/>
        </p:spPr>
        <p:txBody>
          <a:bodyPr wrap="none" rtlCol="0">
            <a:spAutoFit/>
          </a:bodyPr>
          <a:lstStyle/>
          <a:p>
            <a:endParaRPr lang="en-US" sz="4000" dirty="0">
              <a:latin typeface="NikoshBAN" pitchFamily="2" charset="0"/>
              <a:cs typeface="NikoshBAN" pitchFamily="2" charset="0"/>
            </a:endParaRPr>
          </a:p>
        </p:txBody>
      </p:sp>
      <p:sp>
        <p:nvSpPr>
          <p:cNvPr id="12" name="TextBox 11"/>
          <p:cNvSpPr txBox="1"/>
          <p:nvPr/>
        </p:nvSpPr>
        <p:spPr>
          <a:xfrm>
            <a:off x="533400" y="4397514"/>
            <a:ext cx="8077200" cy="707886"/>
          </a:xfrm>
          <a:prstGeom prst="rect">
            <a:avLst/>
          </a:prstGeom>
          <a:solidFill>
            <a:schemeClr val="tx2">
              <a:lumMod val="20000"/>
              <a:lumOff val="80000"/>
            </a:schemeClr>
          </a:solidFill>
        </p:spPr>
        <p:txBody>
          <a:bodyPr wrap="square" rtlCol="0">
            <a:spAutoFit/>
          </a:bodyPr>
          <a:lstStyle/>
          <a:p>
            <a:r>
              <a:rPr lang="bn-BD" sz="4000" dirty="0" smtClean="0">
                <a:latin typeface="NikoshBAN" pitchFamily="2" charset="0"/>
                <a:cs typeface="NikoshBAN" pitchFamily="2" charset="0"/>
              </a:rPr>
              <a:t>উপরের ছবির ঘটনাগুলোর মধ্যে পার্থক্য উল্লেখ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533400"/>
            <a:ext cx="1521570" cy="769441"/>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bn-BD" sz="44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990600" y="1600200"/>
            <a:ext cx="3549370" cy="584775"/>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১। দৃষ্টির ত্রুটিগুলো কী কী ?</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990600" y="2628900"/>
            <a:ext cx="3877985" cy="584775"/>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২। দীর্ঘ দৃষ্টি ত্রুটির কারণ কী ?</a:t>
            </a:r>
            <a:endParaRPr lang="en-US"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990600" y="3657600"/>
            <a:ext cx="6034024" cy="1077218"/>
          </a:xfrm>
          <a:prstGeom prst="rect">
            <a:avLst/>
          </a:prstGeom>
          <a:noFill/>
        </p:spPr>
        <p:txBody>
          <a:bodyPr wrap="none" rtlCol="0">
            <a:spAutoFit/>
          </a:bodyPr>
          <a:lstStyle/>
          <a:p>
            <a:r>
              <a:rPr lang="bn-BD" sz="3200" dirty="0" smtClean="0">
                <a:solidFill>
                  <a:schemeClr val="tx2">
                    <a:lumMod val="75000"/>
                  </a:schemeClr>
                </a:solidFill>
                <a:latin typeface="NikoshBAN" pitchFamily="2" charset="0"/>
                <a:cs typeface="NikoshBAN" pitchFamily="2" charset="0"/>
                <a:sym typeface="Webdings"/>
              </a:rPr>
              <a:t>৩। হ্রস্ব দৃষ্টি ত্রুটি সংশোধনের জন্য কোন ধরনের</a:t>
            </a:r>
          </a:p>
          <a:p>
            <a:r>
              <a:rPr lang="bn-BD" sz="3200" dirty="0" smtClean="0">
                <a:solidFill>
                  <a:schemeClr val="tx2">
                    <a:lumMod val="75000"/>
                  </a:schemeClr>
                </a:solidFill>
                <a:latin typeface="NikoshBAN" pitchFamily="2" charset="0"/>
                <a:cs typeface="NikoshBAN" pitchFamily="2" charset="0"/>
                <a:sym typeface="Webdings"/>
              </a:rPr>
              <a:t>    লেন্স ব্যবহার করা হয় ?</a:t>
            </a:r>
            <a:endParaRPr lang="en-US" sz="3200" dirty="0">
              <a:solidFill>
                <a:schemeClr val="tx2">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429000" y="609600"/>
            <a:ext cx="2172390" cy="76944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066800" y="2057400"/>
            <a:ext cx="7191392" cy="2554545"/>
          </a:xfrm>
          <a:prstGeom prst="rect">
            <a:avLst/>
          </a:prstGeom>
          <a:solidFill>
            <a:schemeClr val="accent1">
              <a:lumMod val="40000"/>
              <a:lumOff val="60000"/>
            </a:schemeClr>
          </a:solidFill>
        </p:spPr>
        <p:txBody>
          <a:bodyPr wrap="none" rtlCol="0">
            <a:spAutoFit/>
          </a:bodyPr>
          <a:lstStyle/>
          <a:p>
            <a:r>
              <a:rPr lang="bn-BD" sz="3200" dirty="0" smtClean="0">
                <a:latin typeface="NikoshBAN" pitchFamily="2" charset="0"/>
                <a:cs typeface="NikoshBAN" pitchFamily="2" charset="0"/>
              </a:rPr>
              <a:t>দশম শ্রেণির শ্রেণি শিক্ষক চশমা ছাড়া বই এর  লেখা </a:t>
            </a:r>
          </a:p>
          <a:p>
            <a:r>
              <a:rPr lang="bn-BD" sz="3200" dirty="0" smtClean="0">
                <a:latin typeface="NikoshBAN" pitchFamily="2" charset="0"/>
                <a:cs typeface="NikoshBAN" pitchFamily="2" charset="0"/>
              </a:rPr>
              <a:t>ভালো ভাবে দেখতে পান না। ডাক্তারের পরামর্শ অনুযায়ী</a:t>
            </a:r>
          </a:p>
          <a:p>
            <a:r>
              <a:rPr lang="bn-BD" sz="3200" dirty="0" smtClean="0">
                <a:latin typeface="NikoshBAN" pitchFamily="2" charset="0"/>
                <a:cs typeface="NikoshBAN" pitchFamily="2" charset="0"/>
              </a:rPr>
              <a:t>তিনি +</a:t>
            </a:r>
            <a:r>
              <a:rPr lang="en-US" sz="3200" dirty="0" smtClean="0">
                <a:latin typeface="Arial" pitchFamily="34" charset="0"/>
                <a:cs typeface="Arial" pitchFamily="34" charset="0"/>
              </a:rPr>
              <a:t>2 D </a:t>
            </a:r>
            <a:r>
              <a:rPr lang="bn-BD" sz="3200" dirty="0" smtClean="0">
                <a:latin typeface="NikoshBAN" pitchFamily="2" charset="0"/>
                <a:cs typeface="NikoshBAN" pitchFamily="2" charset="0"/>
              </a:rPr>
              <a:t>ক্ষমতাসম্পন্ন লেন্সের চশমা ব্যবহার করেন।</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শিক্ষকের +</a:t>
            </a:r>
            <a:r>
              <a:rPr lang="en-US" sz="3200" dirty="0" smtClean="0">
                <a:latin typeface="Arial" pitchFamily="34" charset="0"/>
                <a:cs typeface="Arial" pitchFamily="34" charset="0"/>
              </a:rPr>
              <a:t>2 D </a:t>
            </a:r>
            <a:r>
              <a:rPr lang="bn-BD" sz="3200" dirty="0" smtClean="0">
                <a:latin typeface="NikoshBAN" pitchFamily="2" charset="0"/>
                <a:cs typeface="NikoshBAN" pitchFamily="2" charset="0"/>
              </a:rPr>
              <a:t>ক্ষমতার লেন্সের চশমা ব্যবহার করার </a:t>
            </a:r>
          </a:p>
          <a:p>
            <a:r>
              <a:rPr lang="bn-BD" sz="3200" dirty="0" smtClean="0">
                <a:latin typeface="NikoshBAN" pitchFamily="2" charset="0"/>
                <a:cs typeface="NikoshBAN" pitchFamily="2" charset="0"/>
              </a:rPr>
              <a:t>যৌক্তিকতা বিশ্লেষণ কর।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convex_glass_lenses_by_joaoyates-d34qp24.png"/>
          <p:cNvPicPr>
            <a:picLocks noChangeAspect="1"/>
          </p:cNvPicPr>
          <p:nvPr/>
        </p:nvPicPr>
        <p:blipFill>
          <a:blip r:embed="rId2" cstate="print"/>
          <a:stretch>
            <a:fillRect/>
          </a:stretch>
        </p:blipFill>
        <p:spPr>
          <a:xfrm>
            <a:off x="0" y="838200"/>
            <a:ext cx="9144000" cy="5143500"/>
          </a:xfrm>
          <a:prstGeom prst="rect">
            <a:avLst/>
          </a:prstGeom>
        </p:spPr>
      </p:pic>
      <p:pic>
        <p:nvPicPr>
          <p:cNvPr id="3" name="Picture 2" descr="Thanks.png"/>
          <p:cNvPicPr>
            <a:picLocks noChangeAspect="1"/>
          </p:cNvPicPr>
          <p:nvPr/>
        </p:nvPicPr>
        <p:blipFill>
          <a:blip r:embed="rId3" cstate="print"/>
          <a:stretch>
            <a:fillRect/>
          </a:stretch>
        </p:blipFill>
        <p:spPr>
          <a:xfrm>
            <a:off x="2527646" y="2286000"/>
            <a:ext cx="4863754" cy="13240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smtClean="0">
                <a:solidFill>
                  <a:srgbClr val="005426"/>
                </a:solidFill>
                <a:latin typeface="Nikosh" pitchFamily="2" charset="0"/>
                <a:cs typeface="Nikosh" pitchFamily="2" charset="0"/>
              </a:rPr>
              <a:t>তিনি</a:t>
            </a:r>
            <a:r>
              <a:rPr lang="bn-IN" sz="3200" dirty="0" smtClean="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শিক্ষক প্রশিক্ষক</a:t>
            </a:r>
            <a:r>
              <a:rPr lang="bn-IN" sz="3200" dirty="0" smtClean="0">
                <a:latin typeface="Nikosh" pitchFamily="2" charset="0"/>
                <a:cs typeface="Nikosh" pitchFamily="2" charset="0"/>
              </a:rPr>
              <a:t>, </a:t>
            </a:r>
            <a:r>
              <a:rPr lang="bn-IN" sz="3200" dirty="0">
                <a:latin typeface="Nikosh" pitchFamily="2" charset="0"/>
                <a:cs typeface="Nikosh" pitchFamily="2" charset="0"/>
              </a:rPr>
              <a:t>টিটিসি, </a:t>
            </a:r>
            <a:r>
              <a:rPr lang="bn-IN" sz="3200" dirty="0" smtClean="0">
                <a:latin typeface="Nikosh" pitchFamily="2" charset="0"/>
                <a:cs typeface="Nikosh" pitchFamily="2" charset="0"/>
              </a:rPr>
              <a:t>কুমিল্লা</a:t>
            </a:r>
            <a:endParaRPr lang="bn-IN" sz="3200" dirty="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নবম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প্রতিসরণ</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Picture 3" descr="Glass wear Student.jpg"/>
          <p:cNvPicPr>
            <a:picLocks noChangeAspect="1"/>
          </p:cNvPicPr>
          <p:nvPr/>
        </p:nvPicPr>
        <p:blipFill>
          <a:blip r:embed="rId4" cstate="print"/>
          <a:stretch>
            <a:fillRect/>
          </a:stretch>
        </p:blipFill>
        <p:spPr>
          <a:xfrm>
            <a:off x="838200" y="914400"/>
            <a:ext cx="7510794" cy="4876800"/>
          </a:xfrm>
          <a:prstGeom prst="rect">
            <a:avLst/>
          </a:prstGeom>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Optical glass.png"/>
          <p:cNvPicPr>
            <a:picLocks noChangeAspect="1"/>
          </p:cNvPicPr>
          <p:nvPr/>
        </p:nvPicPr>
        <p:blipFill>
          <a:blip r:embed="rId4" cstate="print"/>
          <a:stretch>
            <a:fillRect/>
          </a:stretch>
        </p:blipFill>
        <p:spPr>
          <a:xfrm>
            <a:off x="619378" y="0"/>
            <a:ext cx="7838822" cy="4825250"/>
          </a:xfrm>
          <a:prstGeom prst="rect">
            <a:avLst/>
          </a:prstGeom>
        </p:spPr>
      </p:pic>
      <p:sp>
        <p:nvSpPr>
          <p:cNvPr id="9" name="TextBox 8"/>
          <p:cNvSpPr txBox="1"/>
          <p:nvPr/>
        </p:nvSpPr>
        <p:spPr>
          <a:xfrm>
            <a:off x="2362200" y="2895600"/>
            <a:ext cx="4163319" cy="769441"/>
          </a:xfrm>
          <a:prstGeom prst="rect">
            <a:avLst/>
          </a:prstGeom>
          <a:solidFill>
            <a:schemeClr val="tx2">
              <a:lumMod val="60000"/>
              <a:lumOff val="40000"/>
            </a:schemeClr>
          </a:solidFill>
        </p:spPr>
        <p:txBody>
          <a:bodyPr wrap="none" rtlCol="0">
            <a:spAutoFit/>
          </a:bodyPr>
          <a:lstStyle/>
          <a:p>
            <a:r>
              <a:rPr lang="bn-BD" sz="4400" dirty="0" smtClean="0">
                <a:latin typeface="NikoshBAN" pitchFamily="2" charset="0"/>
                <a:cs typeface="NikoshBAN" pitchFamily="2" charset="0"/>
              </a:rPr>
              <a:t>চোখের ত্রুটি ও প্রতিকার</a:t>
            </a:r>
            <a:endParaRPr lang="en-US" sz="44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4700" y="1905000"/>
            <a:ext cx="3635932" cy="584775"/>
          </a:xfrm>
          <a:prstGeom prst="rect">
            <a:avLst/>
          </a:prstGeom>
          <a:solidFill>
            <a:schemeClr val="tx2">
              <a:lumMod val="20000"/>
              <a:lumOff val="80000"/>
            </a:schemeClr>
          </a:solidFill>
        </p:spPr>
        <p:txBody>
          <a:bodyPr wrap="none" rtlCol="0">
            <a:spAutoFit/>
          </a:bodyPr>
          <a:lstStyle/>
          <a:p>
            <a:r>
              <a:rPr lang="en-US" sz="3200" dirty="0" smtClean="0">
                <a:latin typeface="NikoshBAN" pitchFamily="2" charset="0"/>
                <a:cs typeface="NikoshBAN" pitchFamily="2" charset="0"/>
              </a:rPr>
              <a:t>এ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sym typeface="Webdings"/>
              </a:rPr>
              <a:t> …</a:t>
            </a:r>
            <a:endParaRPr lang="en-US" sz="3200" dirty="0">
              <a:latin typeface="NikoshBAN" pitchFamily="2" charset="0"/>
              <a:cs typeface="NikoshBAN" pitchFamily="2" charset="0"/>
            </a:endParaRPr>
          </a:p>
        </p:txBody>
      </p:sp>
      <p:sp>
        <p:nvSpPr>
          <p:cNvPr id="7" name="TextBox 6"/>
          <p:cNvSpPr txBox="1"/>
          <p:nvPr/>
        </p:nvSpPr>
        <p:spPr>
          <a:xfrm>
            <a:off x="904700" y="3488075"/>
            <a:ext cx="5925020" cy="584775"/>
          </a:xfrm>
          <a:prstGeom prst="rect">
            <a:avLst/>
          </a:prstGeom>
          <a:solidFill>
            <a:schemeClr val="accent5">
              <a:lumMod val="60000"/>
              <a:lumOff val="4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দৃষ্টি ত্রুটির কারণগুলো উল্লেখ করতে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12" name="TextBox 11"/>
          <p:cNvSpPr txBox="1"/>
          <p:nvPr/>
        </p:nvSpPr>
        <p:spPr>
          <a:xfrm>
            <a:off x="904700" y="2819400"/>
            <a:ext cx="5436104" cy="584775"/>
          </a:xfrm>
          <a:prstGeom prst="rect">
            <a:avLst/>
          </a:prstGeom>
          <a:solidFill>
            <a:schemeClr val="accent5">
              <a:lumMod val="40000"/>
              <a:lumOff val="6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দৃষ্টির ত্রুটিগুলো কী কী তা বর্ণনা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14" name="TextBox 13"/>
          <p:cNvSpPr txBox="1"/>
          <p:nvPr/>
        </p:nvSpPr>
        <p:spPr>
          <a:xfrm>
            <a:off x="904700" y="4156750"/>
            <a:ext cx="7664278" cy="584775"/>
          </a:xfrm>
          <a:prstGeom prst="rect">
            <a:avLst/>
          </a:prstGeom>
          <a:solidFill>
            <a:schemeClr val="accent5">
              <a:lumMod val="60000"/>
              <a:lumOff val="40000"/>
            </a:schemeClr>
          </a:solidFill>
        </p:spPr>
        <p:txBody>
          <a:bodyPr wrap="none" rtlCol="0">
            <a:spAutoFit/>
          </a:bodyPr>
          <a:lstStyle/>
          <a:p>
            <a:r>
              <a:rPr lang="en-US" sz="3200" dirty="0" smtClean="0">
                <a:latin typeface="NikoshBAN" pitchFamily="2" charset="0"/>
                <a:cs typeface="NikoshBAN" pitchFamily="2" charset="0"/>
                <a:sym typeface="Webdings"/>
              </a:rPr>
              <a:t></a:t>
            </a:r>
            <a:r>
              <a:rPr lang="bn-BD" sz="3200" dirty="0" smtClean="0">
                <a:latin typeface="NikoshBAN" pitchFamily="2" charset="0"/>
                <a:cs typeface="NikoshBAN" pitchFamily="2" charset="0"/>
                <a:sym typeface="Webdings"/>
              </a:rPr>
              <a:t>ত্রুটির ফলাফল ও প্রতিকারের উপায় ব্যাখ্যা করতে </a:t>
            </a:r>
            <a:r>
              <a:rPr lang="en-US" sz="3200" dirty="0" err="1" smtClean="0">
                <a:latin typeface="NikoshBAN" pitchFamily="2" charset="0"/>
                <a:cs typeface="NikoshBAN" pitchFamily="2" charset="0"/>
                <a:sym typeface="Webdings"/>
              </a:rPr>
              <a:t>পারবে</a:t>
            </a:r>
            <a:r>
              <a:rPr lang="en-US" sz="3200" dirty="0" smtClean="0">
                <a:latin typeface="NikoshBAN" pitchFamily="2" charset="0"/>
                <a:cs typeface="NikoshBAN" pitchFamily="2" charset="0"/>
                <a:sym typeface="Webdings"/>
              </a:rPr>
              <a:t>।</a:t>
            </a:r>
            <a:endParaRPr lang="en-US" sz="3200" dirty="0">
              <a:latin typeface="NikoshBAN" pitchFamily="2" charset="0"/>
              <a:cs typeface="NikoshBAN" pitchFamily="2" charset="0"/>
            </a:endParaRPr>
          </a:p>
        </p:txBody>
      </p:sp>
      <p:sp>
        <p:nvSpPr>
          <p:cNvPr id="8" name="Frame 7"/>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Box 8"/>
          <p:cNvSpPr txBox="1"/>
          <p:nvPr/>
        </p:nvSpPr>
        <p:spPr>
          <a:xfrm>
            <a:off x="3581400" y="609600"/>
            <a:ext cx="1622560" cy="707886"/>
          </a:xfrm>
          <a:prstGeom prst="rect">
            <a:avLst/>
          </a:prstGeom>
          <a:solidFill>
            <a:schemeClr val="tx2">
              <a:lumMod val="40000"/>
              <a:lumOff val="60000"/>
            </a:schemeClr>
          </a:solidFill>
        </p:spPr>
        <p:txBody>
          <a:bodyPr wrap="none" rtlCol="0">
            <a:spAutoFit/>
          </a:bodyPr>
          <a:lstStyle/>
          <a:p>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Human Eye[7]">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524000" y="2133600"/>
            <a:ext cx="6096000" cy="3429000"/>
          </a:xfrm>
          <a:prstGeom prst="rect">
            <a:avLst/>
          </a:prstGeom>
        </p:spPr>
      </p:pic>
      <p:sp>
        <p:nvSpPr>
          <p:cNvPr id="4" name="Rectangle 3"/>
          <p:cNvSpPr/>
          <p:nvPr/>
        </p:nvSpPr>
        <p:spPr>
          <a:xfrm>
            <a:off x="0" y="0"/>
            <a:ext cx="9144000" cy="1371600"/>
          </a:xfrm>
          <a:prstGeom prst="rect">
            <a:avLst/>
          </a:prstGeom>
          <a:gradFill flip="none" rotWithShape="1">
            <a:gsLst>
              <a:gs pos="0">
                <a:schemeClr val="bg1">
                  <a:lumMod val="75000"/>
                </a:schemeClr>
              </a:gs>
              <a:gs pos="0">
                <a:schemeClr val="bg1">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14600" y="344269"/>
            <a:ext cx="3692036" cy="830997"/>
          </a:xfrm>
          <a:prstGeom prst="rect">
            <a:avLst/>
          </a:prstGeom>
          <a:noFill/>
        </p:spPr>
        <p:txBody>
          <a:bodyPr wrap="none" rtlCol="0">
            <a:spAutoFit/>
          </a:bodyPr>
          <a:lstStyle/>
          <a:p>
            <a:r>
              <a:rPr lang="bn-BD" sz="4800" dirty="0" smtClean="0">
                <a:latin typeface="NikoshBAN" pitchFamily="2" charset="0"/>
                <a:cs typeface="NikoshBAN" pitchFamily="2" charset="0"/>
              </a:rPr>
              <a:t>একটি ভিডিও দেখি</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xmlns="" val="4108330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opia_1.png"/>
          <p:cNvPicPr>
            <a:picLocks noChangeAspect="1"/>
          </p:cNvPicPr>
          <p:nvPr/>
        </p:nvPicPr>
        <p:blipFill>
          <a:blip r:embed="rId3" cstate="print"/>
          <a:stretch>
            <a:fillRect/>
          </a:stretch>
        </p:blipFill>
        <p:spPr>
          <a:xfrm>
            <a:off x="3763634" y="1447800"/>
            <a:ext cx="3566092" cy="2971372"/>
          </a:xfrm>
          <a:prstGeom prst="rect">
            <a:avLst/>
          </a:prstGeom>
        </p:spPr>
      </p:pic>
      <p:sp>
        <p:nvSpPr>
          <p:cNvPr id="11" name="Freeform 10"/>
          <p:cNvSpPr/>
          <p:nvPr/>
        </p:nvSpPr>
        <p:spPr>
          <a:xfrm>
            <a:off x="1471774" y="2588455"/>
            <a:ext cx="5050301" cy="787791"/>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87791">
                <a:moveTo>
                  <a:pt x="0" y="0"/>
                </a:moveTo>
                <a:lnTo>
                  <a:pt x="2546252" y="14068"/>
                </a:lnTo>
                <a:lnTo>
                  <a:pt x="5050301" y="407963"/>
                </a:lnTo>
                <a:lnTo>
                  <a:pt x="2546252" y="7877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9200" y="2577904"/>
            <a:ext cx="822960" cy="822960"/>
          </a:xfrm>
          <a:prstGeom prst="ellipse">
            <a:avLst/>
          </a:prstGeom>
          <a:gradFill>
            <a:gsLst>
              <a:gs pos="0">
                <a:srgbClr val="DDEBCF"/>
              </a:gs>
              <a:gs pos="50000">
                <a:srgbClr val="9CB86E"/>
              </a:gs>
              <a:gs pos="100000">
                <a:srgbClr val="156B13"/>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0800000">
            <a:off x="6210242" y="2819400"/>
            <a:ext cx="365760" cy="365760"/>
          </a:xfrm>
          <a:prstGeom prst="ellipse">
            <a:avLst/>
          </a:prstGeom>
          <a:gradFill>
            <a:gsLst>
              <a:gs pos="0">
                <a:srgbClr val="DDEBCF"/>
              </a:gs>
              <a:gs pos="50000">
                <a:srgbClr val="9CB86E"/>
              </a:gs>
              <a:gs pos="100000">
                <a:srgbClr val="156B13"/>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Arrow Connector 16"/>
          <p:cNvCxnSpPr/>
          <p:nvPr/>
        </p:nvCxnSpPr>
        <p:spPr>
          <a:xfrm flipH="1">
            <a:off x="6524299" y="2362200"/>
            <a:ext cx="761999"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00749" y="2057400"/>
            <a:ext cx="990977"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রেটিনা</a:t>
            </a:r>
            <a:endParaRPr lang="en-US" sz="3200" dirty="0">
              <a:latin typeface="NikoshBAN" pitchFamily="2" charset="0"/>
              <a:cs typeface="NikoshBAN" pitchFamily="2" charset="0"/>
            </a:endParaRPr>
          </a:p>
        </p:txBody>
      </p:sp>
      <p:sp>
        <p:nvSpPr>
          <p:cNvPr id="19" name="TextBox 18"/>
          <p:cNvSpPr txBox="1"/>
          <p:nvPr/>
        </p:nvSpPr>
        <p:spPr>
          <a:xfrm>
            <a:off x="1463567" y="4495800"/>
            <a:ext cx="6308833" cy="646331"/>
          </a:xfrm>
          <a:prstGeom prst="rect">
            <a:avLst/>
          </a:prstGeom>
          <a:solidFill>
            <a:schemeClr val="accent6">
              <a:lumMod val="40000"/>
              <a:lumOff val="60000"/>
            </a:schemeClr>
          </a:solidFill>
        </p:spPr>
        <p:txBody>
          <a:bodyPr wrap="square" rtlCol="0">
            <a:spAutoFit/>
          </a:bodyPr>
          <a:lstStyle/>
          <a:p>
            <a:r>
              <a:rPr lang="bn-BD" sz="3600" dirty="0" smtClean="0">
                <a:latin typeface="NikoshBAN" pitchFamily="2" charset="0"/>
                <a:cs typeface="NikoshBAN" pitchFamily="2" charset="0"/>
              </a:rPr>
              <a:t>স্বাভাবিক চোখ কোনো বস্তু স্পষ্ট দেখতে পায়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P spid="1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5562600" y="850789"/>
            <a:ext cx="2209800" cy="2008490"/>
            <a:chOff x="5105400" y="926989"/>
            <a:chExt cx="2209800" cy="2008490"/>
          </a:xfrm>
        </p:grpSpPr>
        <p:pic>
          <p:nvPicPr>
            <p:cNvPr id="4" name="Picture 3" descr="Eye-ball.png"/>
            <p:cNvPicPr>
              <a:picLocks noChangeAspect="1"/>
            </p:cNvPicPr>
            <p:nvPr/>
          </p:nvPicPr>
          <p:blipFill>
            <a:blip r:embed="rId3" cstate="print"/>
            <a:stretch>
              <a:fillRect/>
            </a:stretch>
          </p:blipFill>
          <p:spPr>
            <a:xfrm>
              <a:off x="5105400" y="926989"/>
              <a:ext cx="2209800" cy="2008490"/>
            </a:xfrm>
            <a:prstGeom prst="rect">
              <a:avLst/>
            </a:prstGeom>
          </p:spPr>
        </p:pic>
        <p:pic>
          <p:nvPicPr>
            <p:cNvPr id="6" name="Picture 5" descr="Lens.png"/>
            <p:cNvPicPr>
              <a:picLocks noChangeAspect="1"/>
            </p:cNvPicPr>
            <p:nvPr/>
          </p:nvPicPr>
          <p:blipFill>
            <a:blip r:embed="rId4" cstate="print"/>
            <a:stretch>
              <a:fillRect/>
            </a:stretch>
          </p:blipFill>
          <p:spPr>
            <a:xfrm>
              <a:off x="5402249" y="1597347"/>
              <a:ext cx="152400" cy="680702"/>
            </a:xfrm>
            <a:prstGeom prst="rect">
              <a:avLst/>
            </a:prstGeom>
          </p:spPr>
        </p:pic>
      </p:grpSp>
      <p:sp>
        <p:nvSpPr>
          <p:cNvPr id="7" name="Frame 6"/>
          <p:cNvSpPr/>
          <p:nvPr/>
        </p:nvSpPr>
        <p:spPr>
          <a:xfrm>
            <a:off x="0" y="0"/>
            <a:ext cx="9144000" cy="6858000"/>
          </a:xfrm>
          <a:prstGeom prst="frame">
            <a:avLst>
              <a:gd name="adj1" fmla="val 33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7"/>
          <p:cNvSpPr/>
          <p:nvPr/>
        </p:nvSpPr>
        <p:spPr>
          <a:xfrm>
            <a:off x="1001031" y="1422009"/>
            <a:ext cx="6390369" cy="773723"/>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0301" h="773723">
                <a:moveTo>
                  <a:pt x="0" y="0"/>
                </a:moveTo>
                <a:lnTo>
                  <a:pt x="3845886" y="178191"/>
                </a:lnTo>
                <a:lnTo>
                  <a:pt x="5050301" y="407963"/>
                </a:lnTo>
                <a:lnTo>
                  <a:pt x="3845886" y="635391"/>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ee_clipart.png"/>
          <p:cNvPicPr>
            <a:picLocks noChangeAspect="1"/>
          </p:cNvPicPr>
          <p:nvPr/>
        </p:nvPicPr>
        <p:blipFill>
          <a:blip r:embed="rId5" cstate="print"/>
          <a:stretch>
            <a:fillRect/>
          </a:stretch>
        </p:blipFill>
        <p:spPr>
          <a:xfrm>
            <a:off x="609600" y="1381634"/>
            <a:ext cx="762000" cy="862346"/>
          </a:xfrm>
          <a:prstGeom prst="rect">
            <a:avLst/>
          </a:prstGeom>
        </p:spPr>
      </p:pic>
      <p:pic>
        <p:nvPicPr>
          <p:cNvPr id="11" name="Picture 10" descr="tree_clipart.png"/>
          <p:cNvPicPr>
            <a:picLocks noChangeAspect="1"/>
          </p:cNvPicPr>
          <p:nvPr/>
        </p:nvPicPr>
        <p:blipFill>
          <a:blip r:embed="rId5" cstate="print"/>
          <a:stretch>
            <a:fillRect/>
          </a:stretch>
        </p:blipFill>
        <p:spPr>
          <a:xfrm rot="10800000">
            <a:off x="7117275" y="1600200"/>
            <a:ext cx="457200" cy="517408"/>
          </a:xfrm>
          <a:prstGeom prst="rect">
            <a:avLst/>
          </a:prstGeom>
          <a:scene3d>
            <a:camera prst="perspectiveContrastingLeftFacing"/>
            <a:lightRig rig="threePt" dir="t"/>
          </a:scene3d>
        </p:spPr>
      </p:pic>
      <p:sp>
        <p:nvSpPr>
          <p:cNvPr id="13" name="Rectangle 12"/>
          <p:cNvSpPr/>
          <p:nvPr/>
        </p:nvSpPr>
        <p:spPr>
          <a:xfrm flipV="1">
            <a:off x="7293592" y="1737970"/>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sp>
        <p:nvSpPr>
          <p:cNvPr id="14" name="Freeform 13"/>
          <p:cNvSpPr/>
          <p:nvPr/>
        </p:nvSpPr>
        <p:spPr>
          <a:xfrm>
            <a:off x="4476464" y="1524000"/>
            <a:ext cx="295019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31944" y="1605888"/>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sp>
        <p:nvSpPr>
          <p:cNvPr id="33" name="TextBox 32"/>
          <p:cNvSpPr txBox="1"/>
          <p:nvPr/>
        </p:nvSpPr>
        <p:spPr>
          <a:xfrm>
            <a:off x="1447800" y="1524000"/>
            <a:ext cx="2852063" cy="646331"/>
          </a:xfrm>
          <a:prstGeom prst="rect">
            <a:avLst/>
          </a:prstGeom>
          <a:solidFill>
            <a:schemeClr val="accent5">
              <a:lumMod val="40000"/>
              <a:lumOff val="60000"/>
            </a:schemeClr>
          </a:solidFill>
        </p:spPr>
        <p:txBody>
          <a:bodyPr wrap="none" rtlCol="0">
            <a:spAutoFit/>
          </a:bodyPr>
          <a:lstStyle/>
          <a:p>
            <a:r>
              <a:rPr lang="bn-BD" sz="3600" dirty="0" smtClean="0">
                <a:latin typeface="NikoshBAN" pitchFamily="2" charset="0"/>
                <a:cs typeface="NikoshBAN" pitchFamily="2" charset="0"/>
              </a:rPr>
              <a:t>এটি স্বাভাবিক চোখ</a:t>
            </a:r>
            <a:endParaRPr lang="en-US" sz="3600" dirty="0">
              <a:latin typeface="NikoshBAN" pitchFamily="2" charset="0"/>
              <a:cs typeface="NikoshBAN" pitchFamily="2" charset="0"/>
            </a:endParaRPr>
          </a:p>
        </p:txBody>
      </p:sp>
      <p:grpSp>
        <p:nvGrpSpPr>
          <p:cNvPr id="20" name="Group 19"/>
          <p:cNvGrpSpPr/>
          <p:nvPr/>
        </p:nvGrpSpPr>
        <p:grpSpPr>
          <a:xfrm>
            <a:off x="3810000" y="2133600"/>
            <a:ext cx="1362874" cy="1219200"/>
            <a:chOff x="4114800" y="3200400"/>
            <a:chExt cx="1362874" cy="1219200"/>
          </a:xfrm>
        </p:grpSpPr>
        <p:cxnSp>
          <p:nvCxnSpPr>
            <p:cNvPr id="19" name="Straight Arrow Connector 18"/>
            <p:cNvCxnSpPr/>
            <p:nvPr/>
          </p:nvCxnSpPr>
          <p:spPr>
            <a:xfrm flipV="1">
              <a:off x="4796237" y="3200400"/>
              <a:ext cx="4363" cy="9042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800" y="3896380"/>
              <a:ext cx="1362874" cy="523220"/>
            </a:xfrm>
            <a:prstGeom prst="rect">
              <a:avLst/>
            </a:prstGeom>
            <a:solidFill>
              <a:schemeClr val="accent2">
                <a:lumMod val="60000"/>
                <a:lumOff val="40000"/>
              </a:schemeClr>
            </a:solidFill>
          </p:spPr>
          <p:txBody>
            <a:bodyPr wrap="none" rtlCol="0">
              <a:spAutoFit/>
            </a:bodyPr>
            <a:lstStyle/>
            <a:p>
              <a:r>
                <a:rPr lang="bn-BD" sz="2800" dirty="0" smtClean="0">
                  <a:latin typeface="NikoshBAN" pitchFamily="2" charset="0"/>
                  <a:cs typeface="NikoshBAN" pitchFamily="2" charset="0"/>
                </a:rPr>
                <a:t>নিকট বিন্দু</a:t>
              </a:r>
              <a:endParaRPr lang="en-US" sz="2800" dirty="0">
                <a:latin typeface="NikoshBAN" pitchFamily="2" charset="0"/>
                <a:cs typeface="NikoshBAN" pitchFamily="2" charset="0"/>
              </a:endParaRPr>
            </a:p>
          </p:txBody>
        </p:sp>
      </p:grpSp>
      <p:grpSp>
        <p:nvGrpSpPr>
          <p:cNvPr id="27" name="Group 26"/>
          <p:cNvGrpSpPr/>
          <p:nvPr/>
        </p:nvGrpSpPr>
        <p:grpSpPr>
          <a:xfrm>
            <a:off x="4218213" y="1513116"/>
            <a:ext cx="3352800" cy="621322"/>
            <a:chOff x="4267200" y="4038600"/>
            <a:chExt cx="3352800" cy="621322"/>
          </a:xfrm>
        </p:grpSpPr>
        <p:sp>
          <p:nvSpPr>
            <p:cNvPr id="24" name="Freeform 23"/>
            <p:cNvSpPr/>
            <p:nvPr/>
          </p:nvSpPr>
          <p:spPr>
            <a:xfrm>
              <a:off x="4495800" y="4038600"/>
              <a:ext cx="2950191" cy="621322"/>
            </a:xfrm>
            <a:custGeom>
              <a:avLst/>
              <a:gdLst>
                <a:gd name="connsiteX0" fmla="*/ 0 w 5050301"/>
                <a:gd name="connsiteY0" fmla="*/ 0 h 787791"/>
                <a:gd name="connsiteX1" fmla="*/ 2546252 w 5050301"/>
                <a:gd name="connsiteY1" fmla="*/ 14068 h 787791"/>
                <a:gd name="connsiteX2" fmla="*/ 5050301 w 5050301"/>
                <a:gd name="connsiteY2" fmla="*/ 407963 h 787791"/>
                <a:gd name="connsiteX3" fmla="*/ 2546252 w 5050301"/>
                <a:gd name="connsiteY3" fmla="*/ 787791 h 787791"/>
                <a:gd name="connsiteX4" fmla="*/ 14067 w 5050301"/>
                <a:gd name="connsiteY4" fmla="*/ 773723 h 787791"/>
                <a:gd name="connsiteX5" fmla="*/ 0 w 5050301"/>
                <a:gd name="connsiteY5" fmla="*/ 0 h 787791"/>
                <a:gd name="connsiteX0" fmla="*/ 0 w 5050301"/>
                <a:gd name="connsiteY0" fmla="*/ 0 h 773723"/>
                <a:gd name="connsiteX1" fmla="*/ 2546252 w 5050301"/>
                <a:gd name="connsiteY1" fmla="*/ 1406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3845886 w 5050301"/>
                <a:gd name="connsiteY1" fmla="*/ 178191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3845886 w 5050301"/>
                <a:gd name="connsiteY3" fmla="*/ 635391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701180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427177 w 5050301"/>
                <a:gd name="connsiteY3" fmla="*/ 678832 h 773723"/>
                <a:gd name="connsiteX4" fmla="*/ 14067 w 5050301"/>
                <a:gd name="connsiteY4" fmla="*/ 773723 h 773723"/>
                <a:gd name="connsiteX5" fmla="*/ 0 w 5050301"/>
                <a:gd name="connsiteY5" fmla="*/ 0 h 773723"/>
                <a:gd name="connsiteX0" fmla="*/ 0 w 5050301"/>
                <a:gd name="connsiteY0" fmla="*/ 0 h 773723"/>
                <a:gd name="connsiteX1" fmla="*/ 2564179 w 5050301"/>
                <a:gd name="connsiteY1" fmla="*/ 109488 h 773723"/>
                <a:gd name="connsiteX2" fmla="*/ 5050301 w 5050301"/>
                <a:gd name="connsiteY2" fmla="*/ 407963 h 773723"/>
                <a:gd name="connsiteX3" fmla="*/ 2564179 w 5050301"/>
                <a:gd name="connsiteY3" fmla="*/ 678832 h 773723"/>
                <a:gd name="connsiteX4" fmla="*/ 14067 w 5050301"/>
                <a:gd name="connsiteY4" fmla="*/ 773723 h 773723"/>
                <a:gd name="connsiteX5" fmla="*/ 0 w 5050301"/>
                <a:gd name="connsiteY5" fmla="*/ 0 h 773723"/>
                <a:gd name="connsiteX0" fmla="*/ 0 w 5304209"/>
                <a:gd name="connsiteY0" fmla="*/ 0 h 773723"/>
                <a:gd name="connsiteX1" fmla="*/ 2564179 w 5304209"/>
                <a:gd name="connsiteY1" fmla="*/ 109488 h 773723"/>
                <a:gd name="connsiteX2" fmla="*/ 5304209 w 5304209"/>
                <a:gd name="connsiteY2" fmla="*/ 489051 h 773723"/>
                <a:gd name="connsiteX3" fmla="*/ 2564179 w 5304209"/>
                <a:gd name="connsiteY3" fmla="*/ 678832 h 773723"/>
                <a:gd name="connsiteX4" fmla="*/ 14067 w 5304209"/>
                <a:gd name="connsiteY4" fmla="*/ 773723 h 773723"/>
                <a:gd name="connsiteX5" fmla="*/ 0 w 5304209"/>
                <a:gd name="connsiteY5" fmla="*/ 0 h 773723"/>
                <a:gd name="connsiteX0" fmla="*/ 0 w 5304207"/>
                <a:gd name="connsiteY0" fmla="*/ 0 h 773723"/>
                <a:gd name="connsiteX1" fmla="*/ 2564179 w 5304207"/>
                <a:gd name="connsiteY1" fmla="*/ 109488 h 773723"/>
                <a:gd name="connsiteX2" fmla="*/ 5304207 w 5304207"/>
                <a:gd name="connsiteY2" fmla="*/ 394160 h 773723"/>
                <a:gd name="connsiteX3" fmla="*/ 2564179 w 5304207"/>
                <a:gd name="connsiteY3" fmla="*/ 678832 h 773723"/>
                <a:gd name="connsiteX4" fmla="*/ 14067 w 5304207"/>
                <a:gd name="connsiteY4" fmla="*/ 773723 h 773723"/>
                <a:gd name="connsiteX5" fmla="*/ 0 w 5304207"/>
                <a:gd name="connsiteY5"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4207" h="773723">
                  <a:moveTo>
                    <a:pt x="0" y="0"/>
                  </a:moveTo>
                  <a:lnTo>
                    <a:pt x="2564179" y="109488"/>
                  </a:lnTo>
                  <a:lnTo>
                    <a:pt x="5304207" y="394160"/>
                  </a:lnTo>
                  <a:lnTo>
                    <a:pt x="2564179" y="678832"/>
                  </a:lnTo>
                  <a:lnTo>
                    <a:pt x="14067" y="773723"/>
                  </a:lnTo>
                  <a:lnTo>
                    <a:pt x="0" y="0"/>
                  </a:lnTo>
                  <a:close/>
                </a:path>
              </a:pathLst>
            </a:custGeom>
            <a:gradFill>
              <a:gsLst>
                <a:gs pos="0">
                  <a:schemeClr val="accent2">
                    <a:lumMod val="40000"/>
                    <a:lumOff val="60000"/>
                    <a:alpha val="88000"/>
                  </a:schemeClr>
                </a:gs>
                <a:gs pos="69000">
                  <a:schemeClr val="bg2">
                    <a:lumMod val="75000"/>
                    <a:alpha val="57000"/>
                  </a:schemeClr>
                </a:gs>
                <a:gs pos="100000">
                  <a:schemeClr val="accent6">
                    <a:lumMod val="40000"/>
                    <a:lumOff val="60000"/>
                    <a:alpha val="79000"/>
                  </a:schemeClr>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67200" y="4114800"/>
              <a:ext cx="609600" cy="533400"/>
            </a:xfrm>
            <a:prstGeom prst="rect">
              <a:avLst/>
            </a:prstGeom>
            <a:solidFill>
              <a:schemeClr val="bg1"/>
            </a:solidFill>
            <a:ln>
              <a:no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itchFamily="2" charset="0"/>
                  <a:cs typeface="NikoshBAN" pitchFamily="2" charset="0"/>
                </a:rPr>
                <a:t>ক</a:t>
              </a:r>
              <a:endParaRPr lang="en-US" sz="6000" dirty="0">
                <a:solidFill>
                  <a:schemeClr val="tx1"/>
                </a:solidFill>
                <a:latin typeface="NikoshBAN" pitchFamily="2" charset="0"/>
                <a:cs typeface="NikoshBAN" pitchFamily="2" charset="0"/>
              </a:endParaRPr>
            </a:p>
          </p:txBody>
        </p:sp>
        <p:sp>
          <p:nvSpPr>
            <p:cNvPr id="26" name="Rectangle 25"/>
            <p:cNvSpPr/>
            <p:nvPr/>
          </p:nvSpPr>
          <p:spPr>
            <a:xfrm flipV="1">
              <a:off x="7358742" y="4250871"/>
              <a:ext cx="261258" cy="228600"/>
            </a:xfrm>
            <a:prstGeom prst="rect">
              <a:avLst/>
            </a:prstGeom>
            <a:solidFill>
              <a:schemeClr val="bg1"/>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a:t>
              </a:r>
              <a:endParaRPr lang="en-US" sz="3600" dirty="0">
                <a:solidFill>
                  <a:schemeClr val="tx1"/>
                </a:solidFill>
                <a:latin typeface="NikoshBAN" pitchFamily="2" charset="0"/>
                <a:cs typeface="NikoshBAN" pitchFamily="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5" presetClass="entr" presetSubtype="1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2000"/>
                                        <p:tgtEl>
                                          <p:spTgt spid="14"/>
                                        </p:tgtEl>
                                      </p:cBhvr>
                                    </p:animEffect>
                                  </p:childTnLst>
                                </p:cTn>
                              </p:par>
                            </p:childTnLst>
                          </p:cTn>
                        </p:par>
                        <p:par>
                          <p:cTn id="33" fill="hold">
                            <p:stCondLst>
                              <p:cond delay="2000"/>
                            </p:stCondLst>
                            <p:childTnLst>
                              <p:par>
                                <p:cTn id="34" presetID="5" presetClass="entr" presetSubtype="10" fill="hold" grpId="0" nodeType="afterEffect">
                                  <p:stCondLst>
                                    <p:cond delay="50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10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27778E-6 4.81481E-6 L 0.03333 4.81481E-6 " pathEditMode="relative" ptsTypes="AA">
                                      <p:cBhvr>
                                        <p:cTn id="60"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P spid="14" grpId="1" animBg="1"/>
      <p:bldP spid="12" grpId="0" animBg="1"/>
      <p:bldP spid="12" grpId="1"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834</Words>
  <Application>Microsoft Office PowerPoint</Application>
  <PresentationFormat>On-screen Show (4:3)</PresentationFormat>
  <Paragraphs>117</Paragraphs>
  <Slides>21</Slides>
  <Notes>16</Notes>
  <HiddenSlides>1</HiddenSlides>
  <MMClips>1</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1_Office Theme</vt:lpstr>
      <vt:lpstr>2_Office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309</cp:revision>
  <dcterms:created xsi:type="dcterms:W3CDTF">2006-08-16T00:00:00Z</dcterms:created>
  <dcterms:modified xsi:type="dcterms:W3CDTF">2016-08-10T02:58:09Z</dcterms:modified>
</cp:coreProperties>
</file>